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8"/>
  </p:notesMasterIdLst>
  <p:sldIdLst>
    <p:sldId id="256" r:id="rId2"/>
    <p:sldId id="258" r:id="rId3"/>
    <p:sldId id="259" r:id="rId4"/>
    <p:sldId id="257" r:id="rId5"/>
    <p:sldId id="301" r:id="rId6"/>
    <p:sldId id="326" r:id="rId7"/>
    <p:sldId id="325" r:id="rId8"/>
    <p:sldId id="327" r:id="rId9"/>
    <p:sldId id="317" r:id="rId10"/>
    <p:sldId id="307" r:id="rId11"/>
    <p:sldId id="308" r:id="rId12"/>
    <p:sldId id="309" r:id="rId13"/>
    <p:sldId id="310" r:id="rId14"/>
    <p:sldId id="311" r:id="rId15"/>
    <p:sldId id="312" r:id="rId16"/>
    <p:sldId id="318" r:id="rId17"/>
    <p:sldId id="328" r:id="rId18"/>
    <p:sldId id="319" r:id="rId19"/>
    <p:sldId id="313" r:id="rId20"/>
    <p:sldId id="314" r:id="rId21"/>
    <p:sldId id="315" r:id="rId22"/>
    <p:sldId id="316" r:id="rId23"/>
    <p:sldId id="321" r:id="rId24"/>
    <p:sldId id="322" r:id="rId25"/>
    <p:sldId id="323" r:id="rId26"/>
    <p:sldId id="324"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ambria Math" panose="02040503050406030204" pitchFamily="18" charset="0"/>
      <p:regular r:id="rId33"/>
    </p:embeddedFont>
    <p:embeddedFont>
      <p:font typeface="Fira Sans Extra Condensed Medium" panose="020B0604020202020204" charset="0"/>
      <p:regular r:id="rId34"/>
      <p:bold r:id="rId35"/>
      <p:italic r:id="rId36"/>
      <p:boldItalic r:id="rId37"/>
    </p:embeddedFont>
    <p:embeddedFont>
      <p:font typeface="Hind Vadodara Light" panose="020B0604020202020204" charset="0"/>
      <p:regular r:id="rId38"/>
      <p:bold r:id="rId39"/>
    </p:embeddedFont>
    <p:embeddedFont>
      <p:font typeface="Raleway" panose="020B0604020202020204" charset="0"/>
      <p:regular r:id="rId40"/>
      <p:bold r:id="rId41"/>
      <p:italic r:id="rId42"/>
      <p:boldItalic r:id="rId43"/>
    </p:embeddedFont>
    <p:embeddedFont>
      <p:font typeface="Teko Light" panose="020B060402020202020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D56806-941C-48DE-824C-226F9F8D191B}">
  <a:tblStyle styleId="{E7D56806-941C-48DE-824C-226F9F8D191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pos="2880"/>
        <p:guide orient="horz" pos="28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5" Type="http://schemas.openxmlformats.org/officeDocument/2006/relationships/image" Target="../media/image27.wmf"/><Relationship Id="rId4"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4"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7630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08278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a8e3be866_8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g8a8e3be866_8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64567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463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a8e3be866_8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g8a8e3be866_8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0c12e5f0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0c12e5f0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33355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0164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898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8a8e3be866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g8a8e3be866_1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775862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1">
    <p:bg>
      <p:bgPr>
        <a:solidFill>
          <a:schemeClr val="lt2"/>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5"/>
          <p:cNvSpPr txBox="1">
            <a:spLocks noGrp="1"/>
          </p:cNvSpPr>
          <p:nvPr>
            <p:ph type="ctrTitle"/>
          </p:nvPr>
        </p:nvSpPr>
        <p:spPr>
          <a:xfrm flipH="1">
            <a:off x="5126168" y="3534082"/>
            <a:ext cx="18693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a:endParaRPr/>
          </a:p>
        </p:txBody>
      </p:sp>
      <p:sp>
        <p:nvSpPr>
          <p:cNvPr id="85" name="Google Shape;85;p15"/>
          <p:cNvSpPr txBox="1">
            <a:spLocks noGrp="1"/>
          </p:cNvSpPr>
          <p:nvPr>
            <p:ph type="subTitle" idx="1"/>
          </p:nvPr>
        </p:nvSpPr>
        <p:spPr>
          <a:xfrm flipH="1">
            <a:off x="5126168" y="2966850"/>
            <a:ext cx="1869300" cy="640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a:endParaRPr/>
          </a:p>
        </p:txBody>
      </p:sp>
      <p:sp>
        <p:nvSpPr>
          <p:cNvPr id="86" name="Google Shape;86;p15"/>
          <p:cNvSpPr txBox="1">
            <a:spLocks noGrp="1"/>
          </p:cNvSpPr>
          <p:nvPr>
            <p:ph type="ctrTitle" idx="2"/>
          </p:nvPr>
        </p:nvSpPr>
        <p:spPr>
          <a:xfrm flipH="1">
            <a:off x="5150318" y="2085436"/>
            <a:ext cx="1821000" cy="45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a:endParaRPr/>
          </a:p>
        </p:txBody>
      </p:sp>
      <p:sp>
        <p:nvSpPr>
          <p:cNvPr id="87" name="Google Shape;87;p15"/>
          <p:cNvSpPr txBox="1">
            <a:spLocks noGrp="1"/>
          </p:cNvSpPr>
          <p:nvPr>
            <p:ph type="subTitle" idx="3"/>
          </p:nvPr>
        </p:nvSpPr>
        <p:spPr>
          <a:xfrm flipH="1">
            <a:off x="5126168" y="1517150"/>
            <a:ext cx="1869300" cy="640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a:endParaRPr/>
          </a:p>
        </p:txBody>
      </p:sp>
      <p:sp>
        <p:nvSpPr>
          <p:cNvPr id="88" name="Google Shape;88;p15"/>
          <p:cNvSpPr txBox="1">
            <a:spLocks noGrp="1"/>
          </p:cNvSpPr>
          <p:nvPr>
            <p:ph type="ctrTitle" idx="4"/>
          </p:nvPr>
        </p:nvSpPr>
        <p:spPr>
          <a:xfrm flipH="1">
            <a:off x="2241967" y="2088936"/>
            <a:ext cx="1793700" cy="45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a:endParaRPr/>
          </a:p>
        </p:txBody>
      </p:sp>
      <p:sp>
        <p:nvSpPr>
          <p:cNvPr id="89" name="Google Shape;89;p15"/>
          <p:cNvSpPr txBox="1">
            <a:spLocks noGrp="1"/>
          </p:cNvSpPr>
          <p:nvPr>
            <p:ph type="subTitle" idx="5"/>
          </p:nvPr>
        </p:nvSpPr>
        <p:spPr>
          <a:xfrm flipH="1">
            <a:off x="2204167" y="1517160"/>
            <a:ext cx="1869300" cy="640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a:endParaRPr/>
          </a:p>
        </p:txBody>
      </p:sp>
      <p:sp>
        <p:nvSpPr>
          <p:cNvPr id="90" name="Google Shape;90;p15"/>
          <p:cNvSpPr txBox="1">
            <a:spLocks noGrp="1"/>
          </p:cNvSpPr>
          <p:nvPr>
            <p:ph type="ctrTitle" idx="6"/>
          </p:nvPr>
        </p:nvSpPr>
        <p:spPr>
          <a:xfrm flipH="1">
            <a:off x="2204167" y="3534082"/>
            <a:ext cx="18693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a:endParaRPr/>
          </a:p>
        </p:txBody>
      </p:sp>
      <p:sp>
        <p:nvSpPr>
          <p:cNvPr id="91" name="Google Shape;91;p15"/>
          <p:cNvSpPr txBox="1">
            <a:spLocks noGrp="1"/>
          </p:cNvSpPr>
          <p:nvPr>
            <p:ph type="subTitle" idx="7"/>
          </p:nvPr>
        </p:nvSpPr>
        <p:spPr>
          <a:xfrm flipH="1">
            <a:off x="2204167" y="2966850"/>
            <a:ext cx="1869300" cy="640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a:endParaRPr/>
          </a:p>
        </p:txBody>
      </p:sp>
      <p:sp>
        <p:nvSpPr>
          <p:cNvPr id="92" name="Google Shape;92;p15"/>
          <p:cNvSpPr txBox="1">
            <a:spLocks noGrp="1"/>
          </p:cNvSpPr>
          <p:nvPr>
            <p:ph type="title" idx="8"/>
          </p:nvPr>
        </p:nvSpPr>
        <p:spPr>
          <a:xfrm>
            <a:off x="2421000" y="283608"/>
            <a:ext cx="4302000" cy="63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3600"/>
            </a:lvl1pPr>
            <a:lvl2pPr lvl="1" algn="ctr">
              <a:lnSpc>
                <a:spcPct val="100000"/>
              </a:lnSpc>
              <a:spcBef>
                <a:spcPts val="0"/>
              </a:spcBef>
              <a:spcAft>
                <a:spcPts val="0"/>
              </a:spcAft>
              <a:buSzPts val="2400"/>
              <a:buNone/>
              <a:defRPr sz="3600">
                <a:solidFill>
                  <a:schemeClr val="accent2"/>
                </a:solidFill>
              </a:defRPr>
            </a:lvl2pPr>
            <a:lvl3pPr lvl="2" algn="ctr">
              <a:lnSpc>
                <a:spcPct val="100000"/>
              </a:lnSpc>
              <a:spcBef>
                <a:spcPts val="0"/>
              </a:spcBef>
              <a:spcAft>
                <a:spcPts val="0"/>
              </a:spcAft>
              <a:buSzPts val="2400"/>
              <a:buNone/>
              <a:defRPr sz="3600">
                <a:solidFill>
                  <a:schemeClr val="accent2"/>
                </a:solidFill>
              </a:defRPr>
            </a:lvl3pPr>
            <a:lvl4pPr lvl="3" algn="ctr">
              <a:lnSpc>
                <a:spcPct val="100000"/>
              </a:lnSpc>
              <a:spcBef>
                <a:spcPts val="0"/>
              </a:spcBef>
              <a:spcAft>
                <a:spcPts val="0"/>
              </a:spcAft>
              <a:buSzPts val="2400"/>
              <a:buNone/>
              <a:defRPr sz="3600">
                <a:solidFill>
                  <a:schemeClr val="accent2"/>
                </a:solidFill>
              </a:defRPr>
            </a:lvl4pPr>
            <a:lvl5pPr lvl="4" algn="ctr">
              <a:lnSpc>
                <a:spcPct val="100000"/>
              </a:lnSpc>
              <a:spcBef>
                <a:spcPts val="0"/>
              </a:spcBef>
              <a:spcAft>
                <a:spcPts val="0"/>
              </a:spcAft>
              <a:buSzPts val="2400"/>
              <a:buNone/>
              <a:defRPr sz="3600">
                <a:solidFill>
                  <a:schemeClr val="accent2"/>
                </a:solidFill>
              </a:defRPr>
            </a:lvl5pPr>
            <a:lvl6pPr lvl="5" algn="ctr">
              <a:lnSpc>
                <a:spcPct val="100000"/>
              </a:lnSpc>
              <a:spcBef>
                <a:spcPts val="0"/>
              </a:spcBef>
              <a:spcAft>
                <a:spcPts val="0"/>
              </a:spcAft>
              <a:buSzPts val="2400"/>
              <a:buNone/>
              <a:defRPr sz="3600">
                <a:solidFill>
                  <a:schemeClr val="accent2"/>
                </a:solidFill>
              </a:defRPr>
            </a:lvl6pPr>
            <a:lvl7pPr lvl="6" algn="ctr">
              <a:lnSpc>
                <a:spcPct val="100000"/>
              </a:lnSpc>
              <a:spcBef>
                <a:spcPts val="0"/>
              </a:spcBef>
              <a:spcAft>
                <a:spcPts val="0"/>
              </a:spcAft>
              <a:buSzPts val="2400"/>
              <a:buNone/>
              <a:defRPr sz="3600">
                <a:solidFill>
                  <a:schemeClr val="accent2"/>
                </a:solidFill>
              </a:defRPr>
            </a:lvl7pPr>
            <a:lvl8pPr lvl="7" algn="ctr">
              <a:lnSpc>
                <a:spcPct val="100000"/>
              </a:lnSpc>
              <a:spcBef>
                <a:spcPts val="0"/>
              </a:spcBef>
              <a:spcAft>
                <a:spcPts val="0"/>
              </a:spcAft>
              <a:buSzPts val="2400"/>
              <a:buNone/>
              <a:defRPr sz="3600">
                <a:solidFill>
                  <a:schemeClr val="accent2"/>
                </a:solidFill>
              </a:defRPr>
            </a:lvl8pPr>
            <a:lvl9pPr lvl="8" algn="ctr">
              <a:lnSpc>
                <a:spcPct val="100000"/>
              </a:lnSpc>
              <a:spcBef>
                <a:spcPts val="0"/>
              </a:spcBef>
              <a:spcAft>
                <a:spcPts val="0"/>
              </a:spcAft>
              <a:buSzPts val="2400"/>
              <a:buNone/>
              <a:defRPr sz="3600">
                <a:solidFill>
                  <a:schemeClr val="accent2"/>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2208600" y="1016100"/>
            <a:ext cx="4726800" cy="311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6500">
                <a:solidFill>
                  <a:schemeClr val="accen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421000" y="283608"/>
            <a:ext cx="4302000" cy="63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3600"/>
            </a:lvl1pPr>
            <a:lvl2pPr lvl="1" algn="ctr">
              <a:lnSpc>
                <a:spcPct val="100000"/>
              </a:lnSpc>
              <a:spcBef>
                <a:spcPts val="0"/>
              </a:spcBef>
              <a:spcAft>
                <a:spcPts val="0"/>
              </a:spcAft>
              <a:buSzPts val="2400"/>
              <a:buNone/>
              <a:defRPr sz="3600">
                <a:solidFill>
                  <a:schemeClr val="accent2"/>
                </a:solidFill>
              </a:defRPr>
            </a:lvl2pPr>
            <a:lvl3pPr lvl="2" algn="ctr">
              <a:lnSpc>
                <a:spcPct val="100000"/>
              </a:lnSpc>
              <a:spcBef>
                <a:spcPts val="0"/>
              </a:spcBef>
              <a:spcAft>
                <a:spcPts val="0"/>
              </a:spcAft>
              <a:buSzPts val="2400"/>
              <a:buNone/>
              <a:defRPr sz="3600">
                <a:solidFill>
                  <a:schemeClr val="accent2"/>
                </a:solidFill>
              </a:defRPr>
            </a:lvl3pPr>
            <a:lvl4pPr lvl="3" algn="ctr">
              <a:lnSpc>
                <a:spcPct val="100000"/>
              </a:lnSpc>
              <a:spcBef>
                <a:spcPts val="0"/>
              </a:spcBef>
              <a:spcAft>
                <a:spcPts val="0"/>
              </a:spcAft>
              <a:buSzPts val="2400"/>
              <a:buNone/>
              <a:defRPr sz="3600">
                <a:solidFill>
                  <a:schemeClr val="accent2"/>
                </a:solidFill>
              </a:defRPr>
            </a:lvl4pPr>
            <a:lvl5pPr lvl="4" algn="ctr">
              <a:lnSpc>
                <a:spcPct val="100000"/>
              </a:lnSpc>
              <a:spcBef>
                <a:spcPts val="0"/>
              </a:spcBef>
              <a:spcAft>
                <a:spcPts val="0"/>
              </a:spcAft>
              <a:buSzPts val="2400"/>
              <a:buNone/>
              <a:defRPr sz="3600">
                <a:solidFill>
                  <a:schemeClr val="accent2"/>
                </a:solidFill>
              </a:defRPr>
            </a:lvl5pPr>
            <a:lvl6pPr lvl="5" algn="ctr">
              <a:lnSpc>
                <a:spcPct val="100000"/>
              </a:lnSpc>
              <a:spcBef>
                <a:spcPts val="0"/>
              </a:spcBef>
              <a:spcAft>
                <a:spcPts val="0"/>
              </a:spcAft>
              <a:buSzPts val="2400"/>
              <a:buNone/>
              <a:defRPr sz="3600">
                <a:solidFill>
                  <a:schemeClr val="accent2"/>
                </a:solidFill>
              </a:defRPr>
            </a:lvl6pPr>
            <a:lvl7pPr lvl="6" algn="ctr">
              <a:lnSpc>
                <a:spcPct val="100000"/>
              </a:lnSpc>
              <a:spcBef>
                <a:spcPts val="0"/>
              </a:spcBef>
              <a:spcAft>
                <a:spcPts val="0"/>
              </a:spcAft>
              <a:buSzPts val="2400"/>
              <a:buNone/>
              <a:defRPr sz="3600">
                <a:solidFill>
                  <a:schemeClr val="accent2"/>
                </a:solidFill>
              </a:defRPr>
            </a:lvl7pPr>
            <a:lvl8pPr lvl="7" algn="ctr">
              <a:lnSpc>
                <a:spcPct val="100000"/>
              </a:lnSpc>
              <a:spcBef>
                <a:spcPts val="0"/>
              </a:spcBef>
              <a:spcAft>
                <a:spcPts val="0"/>
              </a:spcAft>
              <a:buSzPts val="2400"/>
              <a:buNone/>
              <a:defRPr sz="3600">
                <a:solidFill>
                  <a:schemeClr val="accent2"/>
                </a:solidFill>
              </a:defRPr>
            </a:lvl8pPr>
            <a:lvl9pPr lvl="8" algn="ctr">
              <a:lnSpc>
                <a:spcPct val="100000"/>
              </a:lnSpc>
              <a:spcBef>
                <a:spcPts val="0"/>
              </a:spcBef>
              <a:spcAft>
                <a:spcPts val="0"/>
              </a:spcAft>
              <a:buSzPts val="2400"/>
              <a:buNone/>
              <a:defRPr sz="3600">
                <a:solidFill>
                  <a:schemeClr val="accent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007825" y="1945343"/>
            <a:ext cx="4535700" cy="82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3" name="Google Shape;13;p3"/>
          <p:cNvSpPr txBox="1">
            <a:spLocks noGrp="1"/>
          </p:cNvSpPr>
          <p:nvPr>
            <p:ph type="subTitle" idx="1"/>
          </p:nvPr>
        </p:nvSpPr>
        <p:spPr>
          <a:xfrm>
            <a:off x="5621050" y="2620363"/>
            <a:ext cx="292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595072" y="2093275"/>
            <a:ext cx="1053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12480" y="1297750"/>
            <a:ext cx="3128100" cy="2908800"/>
          </a:xfrm>
          <a:prstGeom prst="rect">
            <a:avLst/>
          </a:prstGeom>
        </p:spPr>
        <p:txBody>
          <a:bodyPr spcFirstLastPara="1" wrap="square" lIns="91425" tIns="91425" rIns="91425" bIns="91425" anchor="b" anchorCtr="0">
            <a:noAutofit/>
          </a:bodyPr>
          <a:lstStyle>
            <a:lvl1pPr marL="457200" lvl="0" indent="-330200">
              <a:lnSpc>
                <a:spcPct val="100000"/>
              </a:lnSpc>
              <a:spcBef>
                <a:spcPts val="0"/>
              </a:spcBef>
              <a:spcAft>
                <a:spcPts val="0"/>
              </a:spcAft>
              <a:buSzPts val="1600"/>
              <a:buFont typeface="Nunito Light"/>
              <a:buChar char="●"/>
              <a:defRPr/>
            </a:lvl1pPr>
            <a:lvl2pPr marL="914400" lvl="1" indent="-330200">
              <a:spcBef>
                <a:spcPts val="160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17" name="Google Shape;17;p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flipH="1">
            <a:off x="5408076" y="1087185"/>
            <a:ext cx="2250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0" name="Google Shape;20;p5"/>
          <p:cNvSpPr txBox="1">
            <a:spLocks noGrp="1"/>
          </p:cNvSpPr>
          <p:nvPr>
            <p:ph type="subTitle" idx="1"/>
          </p:nvPr>
        </p:nvSpPr>
        <p:spPr>
          <a:xfrm flipH="1">
            <a:off x="1483662" y="4161895"/>
            <a:ext cx="22500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 name="Google Shape;21;p5"/>
          <p:cNvSpPr txBox="1">
            <a:spLocks noGrp="1"/>
          </p:cNvSpPr>
          <p:nvPr>
            <p:ph type="ctrTitle" idx="2"/>
          </p:nvPr>
        </p:nvSpPr>
        <p:spPr>
          <a:xfrm flipH="1">
            <a:off x="1505901" y="3702014"/>
            <a:ext cx="2205600" cy="62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2" name="Google Shape;22;p5"/>
          <p:cNvSpPr txBox="1">
            <a:spLocks noGrp="1"/>
          </p:cNvSpPr>
          <p:nvPr>
            <p:ph type="subTitle" idx="3"/>
          </p:nvPr>
        </p:nvSpPr>
        <p:spPr>
          <a:xfrm flipH="1">
            <a:off x="5408076" y="1497548"/>
            <a:ext cx="22500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3" name="Google Shape;23;p5"/>
          <p:cNvSpPr txBox="1">
            <a:spLocks noGrp="1"/>
          </p:cNvSpPr>
          <p:nvPr>
            <p:ph type="title" idx="4"/>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9">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2"/>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1" name="Google Shape;41;p12"/>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12"/>
          <p:cNvSpPr txBox="1">
            <a:spLocks noGrp="1"/>
          </p:cNvSpPr>
          <p:nvPr>
            <p:ph type="title" idx="2" hasCustomPrompt="1"/>
          </p:nvPr>
        </p:nvSpPr>
        <p:spPr>
          <a:xfrm>
            <a:off x="1760724" y="1238601"/>
            <a:ext cx="529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4" name="Google Shape;44;p12"/>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2"/>
          <p:cNvSpPr txBox="1">
            <a:spLocks noGrp="1"/>
          </p:cNvSpPr>
          <p:nvPr>
            <p:ph type="title" idx="5" hasCustomPrompt="1"/>
          </p:nvPr>
        </p:nvSpPr>
        <p:spPr>
          <a:xfrm>
            <a:off x="4098299" y="1238612"/>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6"/>
          </p:nvPr>
        </p:nvSpPr>
        <p:spPr>
          <a:xfrm flipH="1">
            <a:off x="5792712" y="1742097"/>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47" name="Google Shape;47;p12"/>
          <p:cNvSpPr txBox="1">
            <a:spLocks noGrp="1"/>
          </p:cNvSpPr>
          <p:nvPr>
            <p:ph type="subTitle" idx="7"/>
          </p:nvPr>
        </p:nvSpPr>
        <p:spPr>
          <a:xfrm flipH="1">
            <a:off x="5724613" y="2243940"/>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8" name="Google Shape;48;p12"/>
          <p:cNvSpPr txBox="1">
            <a:spLocks noGrp="1"/>
          </p:cNvSpPr>
          <p:nvPr>
            <p:ph type="title" idx="8" hasCustomPrompt="1"/>
          </p:nvPr>
        </p:nvSpPr>
        <p:spPr>
          <a:xfrm>
            <a:off x="6492612" y="1239070"/>
            <a:ext cx="1053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a:spLocks noGrp="1"/>
          </p:cNvSpPr>
          <p:nvPr>
            <p:ph type="ctrTitle" idx="9"/>
          </p:nvPr>
        </p:nvSpPr>
        <p:spPr>
          <a:xfrm flipH="1">
            <a:off x="204235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0" name="Google Shape;50;p12"/>
          <p:cNvSpPr txBox="1">
            <a:spLocks noGrp="1"/>
          </p:cNvSpPr>
          <p:nvPr>
            <p:ph type="subTitle" idx="13"/>
          </p:nvPr>
        </p:nvSpPr>
        <p:spPr>
          <a:xfrm flipH="1">
            <a:off x="2042356" y="3918766"/>
            <a:ext cx="2453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1" name="Google Shape;51;p12"/>
          <p:cNvSpPr txBox="1">
            <a:spLocks noGrp="1"/>
          </p:cNvSpPr>
          <p:nvPr>
            <p:ph type="title" idx="14" hasCustomPrompt="1"/>
          </p:nvPr>
        </p:nvSpPr>
        <p:spPr>
          <a:xfrm>
            <a:off x="279520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15"/>
          </p:nvPr>
        </p:nvSpPr>
        <p:spPr>
          <a:xfrm flipH="1">
            <a:off x="457114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3" name="Google Shape;53;p12"/>
          <p:cNvSpPr txBox="1">
            <a:spLocks noGrp="1"/>
          </p:cNvSpPr>
          <p:nvPr>
            <p:ph type="subTitle" idx="16"/>
          </p:nvPr>
        </p:nvSpPr>
        <p:spPr>
          <a:xfrm flipH="1">
            <a:off x="4605346" y="3918766"/>
            <a:ext cx="2384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4" name="Google Shape;54;p12"/>
          <p:cNvSpPr txBox="1">
            <a:spLocks noGrp="1"/>
          </p:cNvSpPr>
          <p:nvPr>
            <p:ph type="title" idx="17" hasCustomPrompt="1"/>
          </p:nvPr>
        </p:nvSpPr>
        <p:spPr>
          <a:xfrm>
            <a:off x="532399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3">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flipH="1">
            <a:off x="2543653"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4" name="Google Shape;84;p16"/>
          <p:cNvSpPr txBox="1">
            <a:spLocks noGrp="1"/>
          </p:cNvSpPr>
          <p:nvPr>
            <p:ph type="subTitle" idx="1"/>
          </p:nvPr>
        </p:nvSpPr>
        <p:spPr>
          <a:xfrm flipH="1">
            <a:off x="2266603"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5" name="Google Shape;85;p16"/>
          <p:cNvSpPr txBox="1">
            <a:spLocks noGrp="1"/>
          </p:cNvSpPr>
          <p:nvPr>
            <p:ph type="ctrTitle" idx="2"/>
          </p:nvPr>
        </p:nvSpPr>
        <p:spPr>
          <a:xfrm flipH="1">
            <a:off x="2543653"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6" name="Google Shape;86;p16"/>
          <p:cNvSpPr txBox="1">
            <a:spLocks noGrp="1"/>
          </p:cNvSpPr>
          <p:nvPr>
            <p:ph type="subTitle" idx="3"/>
          </p:nvPr>
        </p:nvSpPr>
        <p:spPr>
          <a:xfrm flipH="1">
            <a:off x="2266608" y="3958300"/>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7" name="Google Shape;87;p16"/>
          <p:cNvSpPr txBox="1">
            <a:spLocks noGrp="1"/>
          </p:cNvSpPr>
          <p:nvPr>
            <p:ph type="ctrTitle" idx="4"/>
          </p:nvPr>
        </p:nvSpPr>
        <p:spPr>
          <a:xfrm flipH="1">
            <a:off x="2543653" y="241034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8" name="Google Shape;88;p16"/>
          <p:cNvSpPr txBox="1">
            <a:spLocks noGrp="1"/>
          </p:cNvSpPr>
          <p:nvPr>
            <p:ph type="subTitle" idx="5"/>
          </p:nvPr>
        </p:nvSpPr>
        <p:spPr>
          <a:xfrm flipH="1">
            <a:off x="2266608" y="279217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9" name="Google Shape;89;p16"/>
          <p:cNvSpPr txBox="1">
            <a:spLocks noGrp="1"/>
          </p:cNvSpPr>
          <p:nvPr>
            <p:ph type="ctrTitle" idx="6"/>
          </p:nvPr>
        </p:nvSpPr>
        <p:spPr>
          <a:xfrm flipH="1">
            <a:off x="5039747" y="2410346"/>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0" name="Google Shape;90;p16"/>
          <p:cNvSpPr txBox="1">
            <a:spLocks noGrp="1"/>
          </p:cNvSpPr>
          <p:nvPr>
            <p:ph type="subTitle" idx="7"/>
          </p:nvPr>
        </p:nvSpPr>
        <p:spPr>
          <a:xfrm flipH="1">
            <a:off x="4762697" y="2793356"/>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1" name="Google Shape;91;p16"/>
          <p:cNvSpPr txBox="1">
            <a:spLocks noGrp="1"/>
          </p:cNvSpPr>
          <p:nvPr>
            <p:ph type="ctrTitle" idx="8"/>
          </p:nvPr>
        </p:nvSpPr>
        <p:spPr>
          <a:xfrm flipH="1">
            <a:off x="5039747"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2" name="Google Shape;92;p16"/>
          <p:cNvSpPr txBox="1">
            <a:spLocks noGrp="1"/>
          </p:cNvSpPr>
          <p:nvPr>
            <p:ph type="subTitle" idx="9"/>
          </p:nvPr>
        </p:nvSpPr>
        <p:spPr>
          <a:xfrm flipH="1">
            <a:off x="4762697" y="3958293"/>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3" name="Google Shape;93;p16"/>
          <p:cNvSpPr txBox="1">
            <a:spLocks noGrp="1"/>
          </p:cNvSpPr>
          <p:nvPr>
            <p:ph type="ctrTitle" idx="13"/>
          </p:nvPr>
        </p:nvSpPr>
        <p:spPr>
          <a:xfrm flipH="1">
            <a:off x="5039747"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4" name="Google Shape;94;p16"/>
          <p:cNvSpPr txBox="1">
            <a:spLocks noGrp="1"/>
          </p:cNvSpPr>
          <p:nvPr>
            <p:ph type="subTitle" idx="14"/>
          </p:nvPr>
        </p:nvSpPr>
        <p:spPr>
          <a:xfrm flipH="1">
            <a:off x="4762697"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5" name="Google Shape;95;p16"/>
          <p:cNvSpPr txBox="1">
            <a:spLocks noGrp="1"/>
          </p:cNvSpPr>
          <p:nvPr>
            <p:ph type="title" idx="15"/>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eader 4">
  <p:cSld name="CUSTOM_6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0"/>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20"/>
          <p:cNvSpPr txBox="1">
            <a:spLocks noGrp="1"/>
          </p:cNvSpPr>
          <p:nvPr>
            <p:ph type="title" idx="2" hasCustomPrompt="1"/>
          </p:nvPr>
        </p:nvSpPr>
        <p:spPr>
          <a:xfrm flipH="1">
            <a:off x="2133750" y="2079350"/>
            <a:ext cx="20001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8" r:id="rId7"/>
    <p:sldLayoutId id="2147483662" r:id="rId8"/>
    <p:sldLayoutId id="2147483666" r:id="rId9"/>
    <p:sldLayoutId id="2147483669" r:id="rId10"/>
    <p:sldLayoutId id="2147483670" r:id="rId11"/>
    <p:sldLayoutId id="2147483673" r:id="rId12"/>
    <p:sldLayoutId id="2147483674" r:id="rId13"/>
    <p:sldLayoutId id="214748367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8.xml"/><Relationship Id="rId7"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22.emf"/><Relationship Id="rId5" Type="http://schemas.openxmlformats.org/officeDocument/2006/relationships/image" Target="NUL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image" Target="../media/image29.png"/><Relationship Id="rId3" Type="http://schemas.openxmlformats.org/officeDocument/2006/relationships/image" Target="NULL"/><Relationship Id="rId7" Type="http://schemas.openxmlformats.org/officeDocument/2006/relationships/oleObject" Target="../embeddings/oleObject3.bin"/><Relationship Id="rId12" Type="http://schemas.openxmlformats.org/officeDocument/2006/relationships/image" Target="../media/image26.wmf"/><Relationship Id="rId2" Type="http://schemas.openxmlformats.org/officeDocument/2006/relationships/slideLayout" Target="../slideLayouts/slideLayout5.xml"/><Relationship Id="rId16" Type="http://schemas.openxmlformats.org/officeDocument/2006/relationships/image" Target="../media/image30.png"/><Relationship Id="rId1" Type="http://schemas.openxmlformats.org/officeDocument/2006/relationships/vmlDrawing" Target="../drawings/vmlDrawing2.vml"/><Relationship Id="rId6" Type="http://schemas.openxmlformats.org/officeDocument/2006/relationships/image" Target="../media/image23.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image" Target="../media/image27.wmf"/><Relationship Id="rId10" Type="http://schemas.openxmlformats.org/officeDocument/2006/relationships/image" Target="../media/image25.wmf"/><Relationship Id="rId4" Type="http://schemas.openxmlformats.org/officeDocument/2006/relationships/image" Target="../media/image28.emf"/><Relationship Id="rId9" Type="http://schemas.openxmlformats.org/officeDocument/2006/relationships/oleObject" Target="../embeddings/oleObject4.bin"/><Relationship Id="rId14"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image" Target="../media/image24.wmf"/><Relationship Id="rId3" Type="http://schemas.openxmlformats.org/officeDocument/2006/relationships/image" Target="NULL"/><Relationship Id="rId7" Type="http://schemas.openxmlformats.org/officeDocument/2006/relationships/oleObject" Target="../embeddings/oleObject8.bin"/><Relationship Id="rId12" Type="http://schemas.openxmlformats.org/officeDocument/2006/relationships/oleObject" Target="../embeddings/oleObject3.bin"/><Relationship Id="rId17" Type="http://schemas.openxmlformats.org/officeDocument/2006/relationships/image" Target="../media/image35.wmf"/><Relationship Id="rId2" Type="http://schemas.openxmlformats.org/officeDocument/2006/relationships/slideLayout" Target="../slideLayouts/slideLayout5.xml"/><Relationship Id="rId16" Type="http://schemas.openxmlformats.org/officeDocument/2006/relationships/oleObject" Target="../embeddings/oleObject11.bin"/><Relationship Id="rId1" Type="http://schemas.openxmlformats.org/officeDocument/2006/relationships/vmlDrawing" Target="../drawings/vmlDrawing3.vml"/><Relationship Id="rId6" Type="http://schemas.openxmlformats.org/officeDocument/2006/relationships/image" Target="../media/image31.wmf"/><Relationship Id="rId11" Type="http://schemas.openxmlformats.org/officeDocument/2006/relationships/image" Target="../media/image33.wmf"/><Relationship Id="rId5" Type="http://schemas.openxmlformats.org/officeDocument/2006/relationships/oleObject" Target="../embeddings/oleObject7.bin"/><Relationship Id="rId15" Type="http://schemas.openxmlformats.org/officeDocument/2006/relationships/image" Target="../media/image34.wmf"/><Relationship Id="rId10" Type="http://schemas.openxmlformats.org/officeDocument/2006/relationships/oleObject" Target="../embeddings/oleObject9.bin"/><Relationship Id="rId4" Type="http://schemas.openxmlformats.org/officeDocument/2006/relationships/image" Target="../media/image29.png"/><Relationship Id="rId9" Type="http://schemas.openxmlformats.org/officeDocument/2006/relationships/image" Target="../media/image36.png"/><Relationship Id="rId14" Type="http://schemas.openxmlformats.org/officeDocument/2006/relationships/oleObject" Target="../embeddings/oleObject10.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NULL"/><Relationship Id="rId7" Type="http://schemas.openxmlformats.org/officeDocument/2006/relationships/image" Target="../media/image38.wmf"/><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oleObject" Target="../embeddings/oleObject13.bin"/><Relationship Id="rId5" Type="http://schemas.openxmlformats.org/officeDocument/2006/relationships/image" Target="../media/image37.wmf"/><Relationship Id="rId10" Type="http://schemas.openxmlformats.org/officeDocument/2006/relationships/image" Target="../media/image40.png"/><Relationship Id="rId4" Type="http://schemas.openxmlformats.org/officeDocument/2006/relationships/oleObject" Target="../embeddings/oleObject12.bin"/><Relationship Id="rId9" Type="http://schemas.openxmlformats.org/officeDocument/2006/relationships/image" Target="../media/image39.wmf"/></Relationships>
</file>

<file path=ppt/slides/_rels/slide1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10.xml"/><Relationship Id="rId7" Type="http://schemas.openxmlformats.org/officeDocument/2006/relationships/image" Target="../media/image43.wmf"/><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oleObject" Target="../embeddings/oleObject16.bin"/><Relationship Id="rId11" Type="http://schemas.openxmlformats.org/officeDocument/2006/relationships/image" Target="../media/image45.wmf"/><Relationship Id="rId5" Type="http://schemas.openxmlformats.org/officeDocument/2006/relationships/image" Target="../media/image42.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44.wmf"/></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7"/>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OFFSET SLIDER CRANK MECHANISM</a:t>
            </a:r>
            <a:br>
              <a:rPr lang="en-IN" sz="1600" dirty="0"/>
            </a:br>
            <a:r>
              <a:rPr lang="en-IN" sz="1600" dirty="0"/>
              <a:t>19PHY113-COMPUTATIONAL ENGINEERING MECHANICS</a:t>
            </a:r>
            <a:endParaRPr dirty="0"/>
          </a:p>
        </p:txBody>
      </p:sp>
      <p:sp>
        <p:nvSpPr>
          <p:cNvPr id="130" name="Google Shape;130;p27"/>
          <p:cNvSpPr txBox="1">
            <a:spLocks noGrp="1"/>
          </p:cNvSpPr>
          <p:nvPr>
            <p:ph type="subTitle" idx="1"/>
          </p:nvPr>
        </p:nvSpPr>
        <p:spPr>
          <a:xfrm>
            <a:off x="124732" y="3149006"/>
            <a:ext cx="3667726" cy="1994493"/>
          </a:xfrm>
          <a:prstGeom prst="rect">
            <a:avLst/>
          </a:prstGeom>
        </p:spPr>
        <p:txBody>
          <a:bodyPr spcFirstLastPara="1" wrap="square" lIns="91425" tIns="91425" rIns="91425" bIns="91425" anchor="t" anchorCtr="0">
            <a:noAutofit/>
          </a:bodyPr>
          <a:lstStyle/>
          <a:p>
            <a:pPr algn="l"/>
            <a:r>
              <a:rPr lang="en-GB" cap="all" dirty="0"/>
              <a:t>DEEPTHI SUDHARSAN     CB.EN.U4AIE19022</a:t>
            </a:r>
            <a:endParaRPr lang="en-IN" cap="all" dirty="0"/>
          </a:p>
          <a:p>
            <a:pPr algn="l"/>
            <a:r>
              <a:rPr lang="en-GB" cap="all" dirty="0"/>
              <a:t>ISHA INDHU S 	   CB.EN.U4AIE19030</a:t>
            </a:r>
            <a:endParaRPr lang="en-IN" cap="all" dirty="0"/>
          </a:p>
          <a:p>
            <a:pPr algn="l"/>
            <a:r>
              <a:rPr lang="en-GB" cap="all" dirty="0"/>
              <a:t>JAYASHREE O                   CB.EN.U4AIE19031</a:t>
            </a:r>
            <a:endParaRPr lang="en-IN" cap="all" dirty="0"/>
          </a:p>
          <a:p>
            <a:pPr algn="l"/>
            <a:r>
              <a:rPr lang="en-GB" cap="all" dirty="0"/>
              <a:t>KAVYA S KUMAR             CB.EN.U4AIE19037</a:t>
            </a:r>
            <a:endParaRPr lang="en-IN" cap="all" dirty="0"/>
          </a:p>
          <a:p>
            <a:pPr algn="l"/>
            <a:r>
              <a:rPr lang="en-GB" cap="all" dirty="0"/>
              <a:t>LAKSHAYA K                     CB.EN.U4AIE19039</a:t>
            </a:r>
            <a:endParaRPr lang="en-IN" cap="all" dirty="0"/>
          </a:p>
          <a:p>
            <a:pPr algn="l"/>
            <a:r>
              <a:rPr lang="en-GB" cap="all" dirty="0" err="1"/>
              <a:t>meghna</a:t>
            </a:r>
            <a:r>
              <a:rPr lang="en-GB" cap="all" dirty="0"/>
              <a:t> </a:t>
            </a:r>
            <a:r>
              <a:rPr lang="en-GB" cap="all" dirty="0" err="1"/>
              <a:t>menon</a:t>
            </a:r>
            <a:r>
              <a:rPr lang="en-GB" cap="all" dirty="0"/>
              <a:t>            CB.EN.U4AIE19043</a:t>
            </a:r>
            <a:endParaRPr lang="en-IN" dirty="0"/>
          </a:p>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4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POSITION ANALYSIS</a:t>
            </a:r>
            <a:endParaRPr sz="3600" dirty="0"/>
          </a:p>
        </p:txBody>
      </p:sp>
      <p:sp>
        <p:nvSpPr>
          <p:cNvPr id="325" name="Google Shape;325;p40"/>
          <p:cNvSpPr txBox="1">
            <a:spLocks noGrp="1"/>
          </p:cNvSpPr>
          <p:nvPr>
            <p:ph type="subTitle" idx="1"/>
          </p:nvPr>
        </p:nvSpPr>
        <p:spPr>
          <a:xfrm flipH="1">
            <a:off x="113413" y="1297172"/>
            <a:ext cx="4593841" cy="3054178"/>
          </a:xfrm>
          <a:prstGeom prst="rect">
            <a:avLst/>
          </a:prstGeom>
        </p:spPr>
        <p:txBody>
          <a:bodyPr spcFirstLastPara="1" wrap="square" lIns="91425" tIns="91425" rIns="91425" bIns="91425" anchor="t" anchorCtr="0">
            <a:noAutofit/>
          </a:bodyPr>
          <a:lstStyle/>
          <a:p>
            <a:pPr marL="0" indent="0" algn="l">
              <a:buNone/>
            </a:pPr>
            <a:endParaRPr lang="en-IN" dirty="0"/>
          </a:p>
          <a:p>
            <a:pPr marL="0" lvl="0" indent="0" algn="l" rtl="0">
              <a:spcBef>
                <a:spcPts val="0"/>
              </a:spcBef>
              <a:spcAft>
                <a:spcPts val="0"/>
              </a:spcAft>
              <a:buNone/>
            </a:pPr>
            <a:endParaRPr sz="1800" dirty="0"/>
          </a:p>
        </p:txBody>
      </p:sp>
      <p:pic>
        <p:nvPicPr>
          <p:cNvPr id="28" name="Picture 27">
            <a:extLst>
              <a:ext uri="{FF2B5EF4-FFF2-40B4-BE49-F238E27FC236}">
                <a16:creationId xmlns:a16="http://schemas.microsoft.com/office/drawing/2014/main" id="{97DF78DF-0DEA-4135-93FB-36AD54D199E8}"/>
              </a:ext>
            </a:extLst>
          </p:cNvPr>
          <p:cNvPicPr/>
          <p:nvPr/>
        </p:nvPicPr>
        <p:blipFill>
          <a:blip r:embed="rId4">
            <a:extLst>
              <a:ext uri="{28A0092B-C50C-407E-A947-70E740481C1C}">
                <a14:useLocalDpi xmlns:a14="http://schemas.microsoft.com/office/drawing/2010/main" val="0"/>
              </a:ext>
            </a:extLst>
          </a:blip>
          <a:stretch>
            <a:fillRect/>
          </a:stretch>
        </p:blipFill>
        <p:spPr>
          <a:xfrm>
            <a:off x="632512" y="778774"/>
            <a:ext cx="4029456" cy="2284847"/>
          </a:xfrm>
          <a:prstGeom prst="rect">
            <a:avLst/>
          </a:prstGeom>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F16CB52-8669-4C74-9888-3D3C75148F61}"/>
                  </a:ext>
                </a:extLst>
              </p:cNvPr>
              <p:cNvSpPr/>
              <p:nvPr/>
            </p:nvSpPr>
            <p:spPr>
              <a:xfrm>
                <a:off x="1149228" y="3117459"/>
                <a:ext cx="6755952" cy="528991"/>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m>
                        <m:mPr>
                          <m:plcHide m:val="on"/>
                          <m:mcs>
                            <m:mc>
                              <m:mcPr>
                                <m:count m:val="1"/>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IN" i="1">
                                        <a:latin typeface="Cambria Math" panose="02040503050406030204" pitchFamily="18" charset="0"/>
                                      </a:rPr>
                                      <m:t>𝑟</m:t>
                                    </m:r>
                                  </m:e>
                                </m:acc>
                              </m:e>
                              <m:sub>
                                <m:r>
                                  <a:rPr lang="en-IN" i="1">
                                    <a:latin typeface="Cambria Math" panose="02040503050406030204" pitchFamily="18" charset="0"/>
                                  </a:rPr>
                                  <m:t>𝐵</m:t>
                                </m:r>
                              </m:sub>
                            </m:sSub>
                            <m:r>
                              <a:rPr lang="en-IN">
                                <a:latin typeface="Cambria Math" panose="02040503050406030204" pitchFamily="18" charset="0"/>
                              </a:rPr>
                              <m:t>=</m:t>
                            </m:r>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IN" i="1">
                                        <a:latin typeface="Cambria Math" panose="02040503050406030204" pitchFamily="18" charset="0"/>
                                      </a:rPr>
                                      <m:t>𝑟</m:t>
                                    </m:r>
                                  </m:e>
                                </m:acc>
                              </m:e>
                              <m:sub>
                                <m:r>
                                  <a:rPr lang="en-IN">
                                    <a:latin typeface="Cambria Math" panose="02040503050406030204" pitchFamily="18" charset="0"/>
                                  </a:rPr>
                                  <m:t>1</m:t>
                                </m:r>
                              </m:sub>
                            </m:sSub>
                            <m:r>
                              <a:rPr lang="en-IN">
                                <a:latin typeface="Cambria Math" panose="02040503050406030204" pitchFamily="18" charset="0"/>
                              </a:rPr>
                              <m:t>+</m:t>
                            </m:r>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IN" i="1">
                                        <a:latin typeface="Cambria Math" panose="02040503050406030204" pitchFamily="18" charset="0"/>
                                      </a:rPr>
                                      <m:t>𝑟</m:t>
                                    </m:r>
                                  </m:e>
                                </m:acc>
                              </m:e>
                              <m:sub>
                                <m:r>
                                  <a:rPr lang="en-IN">
                                    <a:latin typeface="Cambria Math" panose="02040503050406030204" pitchFamily="18" charset="0"/>
                                  </a:rPr>
                                  <m:t>4</m:t>
                                </m:r>
                              </m:sub>
                            </m:sSub>
                            <m:r>
                              <a:rPr lang="en-IN">
                                <a:latin typeface="Cambria Math" panose="02040503050406030204" pitchFamily="18" charset="0"/>
                              </a:rPr>
                              <m:t>=</m:t>
                            </m:r>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IN" i="1">
                                        <a:latin typeface="Cambria Math" panose="02040503050406030204" pitchFamily="18" charset="0"/>
                                      </a:rPr>
                                      <m:t>𝑟</m:t>
                                    </m:r>
                                  </m:e>
                                </m:acc>
                              </m:e>
                              <m:sub>
                                <m:r>
                                  <a:rPr lang="en-IN">
                                    <a:latin typeface="Cambria Math" panose="02040503050406030204" pitchFamily="18" charset="0"/>
                                  </a:rPr>
                                  <m:t>2</m:t>
                                </m:r>
                              </m:sub>
                            </m:sSub>
                            <m:r>
                              <a:rPr lang="en-IN">
                                <a:latin typeface="Cambria Math" panose="02040503050406030204" pitchFamily="18" charset="0"/>
                              </a:rPr>
                              <m:t>+</m:t>
                            </m:r>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IN" i="1">
                                        <a:latin typeface="Cambria Math" panose="02040503050406030204" pitchFamily="18" charset="0"/>
                                      </a:rPr>
                                      <m:t>𝑟</m:t>
                                    </m:r>
                                  </m:e>
                                </m:acc>
                              </m:e>
                              <m:sub>
                                <m:r>
                                  <a:rPr lang="en-IN">
                                    <a:latin typeface="Cambria Math" panose="02040503050406030204" pitchFamily="18" charset="0"/>
                                  </a:rPr>
                                  <m:t>3</m:t>
                                </m:r>
                              </m:sub>
                            </m:sSub>
                          </m:e>
                        </m:mr>
                        <m:mr>
                          <m:e>
                            <m:d>
                              <m:dPr>
                                <m:begChr m:val=""/>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𝑟</m:t>
                                    </m:r>
                                  </m:e>
                                  <m:sub>
                                    <m:r>
                                      <a:rPr lang="en-IN">
                                        <a:latin typeface="Cambria Math" panose="02040503050406030204" pitchFamily="18" charset="0"/>
                                      </a:rPr>
                                      <m:t>1</m:t>
                                    </m:r>
                                  </m:sub>
                                </m:sSub>
                                <m:r>
                                  <a:rPr lang="en-IN">
                                    <a:latin typeface="Cambria Math" panose="02040503050406030204" pitchFamily="18" charset="0"/>
                                  </a:rPr>
                                  <m:t>(</m:t>
                                </m:r>
                                <m:r>
                                  <m:rPr>
                                    <m:sty m:val="p"/>
                                  </m:rPr>
                                  <a:rPr lang="en-IN">
                                    <a:latin typeface="Cambria Math" panose="02040503050406030204" pitchFamily="18" charset="0"/>
                                  </a:rPr>
                                  <m:t>cos</m:t>
                                </m:r>
                                <m:sSub>
                                  <m:sSubPr>
                                    <m:ctrlPr>
                                      <a:rPr lang="en-IN" i="1">
                                        <a:latin typeface="Cambria Math" panose="02040503050406030204" pitchFamily="18" charset="0"/>
                                      </a:rPr>
                                    </m:ctrlPr>
                                  </m:sSubPr>
                                  <m:e>
                                    <m:r>
                                      <a:rPr lang="en-IN" i="1">
                                        <a:latin typeface="Cambria Math" panose="02040503050406030204" pitchFamily="18" charset="0"/>
                                      </a:rPr>
                                      <m:t>𝜃</m:t>
                                    </m:r>
                                  </m:e>
                                  <m:sub>
                                    <m:r>
                                      <a:rPr lang="en-IN">
                                        <a:latin typeface="Cambria Math" panose="02040503050406030204" pitchFamily="18" charset="0"/>
                                      </a:rPr>
                                      <m:t>1</m:t>
                                    </m:r>
                                  </m:sub>
                                </m:sSub>
                                <m:r>
                                  <a:rPr lang="en-IN" i="1">
                                    <a:latin typeface="Cambria Math" panose="02040503050406030204" pitchFamily="18" charset="0"/>
                                  </a:rPr>
                                  <m:t>𝑖</m:t>
                                </m:r>
                                <m:r>
                                  <a:rPr lang="en-IN">
                                    <a:latin typeface="Cambria Math" panose="02040503050406030204" pitchFamily="18" charset="0"/>
                                  </a:rPr>
                                  <m:t>+</m:t>
                                </m:r>
                                <m:r>
                                  <m:rPr>
                                    <m:sty m:val="p"/>
                                  </m:rPr>
                                  <a:rPr lang="en-IN">
                                    <a:latin typeface="Cambria Math" panose="02040503050406030204" pitchFamily="18" charset="0"/>
                                  </a:rPr>
                                  <m:t>sin</m:t>
                                </m:r>
                                <m:sSub>
                                  <m:sSubPr>
                                    <m:ctrlPr>
                                      <a:rPr lang="en-IN" i="1">
                                        <a:latin typeface="Cambria Math" panose="02040503050406030204" pitchFamily="18" charset="0"/>
                                      </a:rPr>
                                    </m:ctrlPr>
                                  </m:sSubPr>
                                  <m:e>
                                    <m:r>
                                      <a:rPr lang="en-IN" i="1">
                                        <a:latin typeface="Cambria Math" panose="02040503050406030204" pitchFamily="18" charset="0"/>
                                      </a:rPr>
                                      <m:t>𝜃</m:t>
                                    </m:r>
                                  </m:e>
                                  <m:sub>
                                    <m:r>
                                      <a:rPr lang="en-IN">
                                        <a:latin typeface="Cambria Math" panose="02040503050406030204" pitchFamily="18" charset="0"/>
                                      </a:rPr>
                                      <m:t>1</m:t>
                                    </m:r>
                                  </m:sub>
                                </m:sSub>
                                <m:r>
                                  <a:rPr lang="en-IN" i="1">
                                    <a:latin typeface="Cambria Math" panose="02040503050406030204" pitchFamily="18" charset="0"/>
                                  </a:rPr>
                                  <m:t>𝑗</m:t>
                                </m:r>
                                <m:r>
                                  <a:rPr lang="en-IN">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𝑟</m:t>
                                    </m:r>
                                  </m:e>
                                  <m:sub>
                                    <m:r>
                                      <a:rPr lang="en-IN">
                                        <a:latin typeface="Cambria Math" panose="02040503050406030204" pitchFamily="18" charset="0"/>
                                      </a:rPr>
                                      <m:t>4</m:t>
                                    </m:r>
                                  </m:sub>
                                </m:sSub>
                                <m:r>
                                  <a:rPr lang="en-IN">
                                    <a:latin typeface="Cambria Math" panose="02040503050406030204" pitchFamily="18" charset="0"/>
                                  </a:rPr>
                                  <m:t>(</m:t>
                                </m:r>
                                <m:r>
                                  <m:rPr>
                                    <m:sty m:val="p"/>
                                  </m:rPr>
                                  <a:rPr lang="en-IN">
                                    <a:latin typeface="Cambria Math" panose="02040503050406030204" pitchFamily="18" charset="0"/>
                                  </a:rPr>
                                  <m:t>cos</m:t>
                                </m:r>
                                <m:sSub>
                                  <m:sSubPr>
                                    <m:ctrlPr>
                                      <a:rPr lang="en-IN" i="1">
                                        <a:latin typeface="Cambria Math" panose="02040503050406030204" pitchFamily="18" charset="0"/>
                                      </a:rPr>
                                    </m:ctrlPr>
                                  </m:sSubPr>
                                  <m:e>
                                    <m:r>
                                      <a:rPr lang="en-IN" i="1">
                                        <a:latin typeface="Cambria Math" panose="02040503050406030204" pitchFamily="18" charset="0"/>
                                      </a:rPr>
                                      <m:t>𝜃</m:t>
                                    </m:r>
                                  </m:e>
                                  <m:sub>
                                    <m:r>
                                      <a:rPr lang="en-IN">
                                        <a:latin typeface="Cambria Math" panose="02040503050406030204" pitchFamily="18" charset="0"/>
                                      </a:rPr>
                                      <m:t>4</m:t>
                                    </m:r>
                                  </m:sub>
                                </m:sSub>
                                <m:r>
                                  <a:rPr lang="en-IN" i="1">
                                    <a:latin typeface="Cambria Math" panose="02040503050406030204" pitchFamily="18" charset="0"/>
                                  </a:rPr>
                                  <m:t>𝑖</m:t>
                                </m:r>
                                <m:r>
                                  <a:rPr lang="en-IN">
                                    <a:latin typeface="Cambria Math" panose="02040503050406030204" pitchFamily="18" charset="0"/>
                                  </a:rPr>
                                  <m:t>+</m:t>
                                </m:r>
                                <m:r>
                                  <m:rPr>
                                    <m:sty m:val="p"/>
                                  </m:rPr>
                                  <a:rPr lang="en-IN">
                                    <a:latin typeface="Cambria Math" panose="02040503050406030204" pitchFamily="18" charset="0"/>
                                  </a:rPr>
                                  <m:t>sin</m:t>
                                </m:r>
                                <m:sSub>
                                  <m:sSubPr>
                                    <m:ctrlPr>
                                      <a:rPr lang="en-IN" i="1">
                                        <a:latin typeface="Cambria Math" panose="02040503050406030204" pitchFamily="18" charset="0"/>
                                      </a:rPr>
                                    </m:ctrlPr>
                                  </m:sSubPr>
                                  <m:e>
                                    <m:r>
                                      <a:rPr lang="en-IN" i="1">
                                        <a:latin typeface="Cambria Math" panose="02040503050406030204" pitchFamily="18" charset="0"/>
                                      </a:rPr>
                                      <m:t>𝜃</m:t>
                                    </m:r>
                                  </m:e>
                                  <m:sub>
                                    <m:r>
                                      <a:rPr lang="en-IN">
                                        <a:latin typeface="Cambria Math" panose="02040503050406030204" pitchFamily="18" charset="0"/>
                                      </a:rPr>
                                      <m:t>4</m:t>
                                    </m:r>
                                  </m:sub>
                                </m:sSub>
                                <m:r>
                                  <a:rPr lang="en-IN" i="1">
                                    <a:latin typeface="Cambria Math" panose="02040503050406030204" pitchFamily="18" charset="0"/>
                                  </a:rPr>
                                  <m:t>𝑗</m:t>
                                </m:r>
                                <m:r>
                                  <a:rPr lang="en-IN">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𝑟</m:t>
                                    </m:r>
                                  </m:e>
                                  <m:sub>
                                    <m:r>
                                      <a:rPr lang="en-IN">
                                        <a:latin typeface="Cambria Math" panose="02040503050406030204" pitchFamily="18" charset="0"/>
                                      </a:rPr>
                                      <m:t>2</m:t>
                                    </m:r>
                                  </m:sub>
                                </m:sSub>
                                <m:r>
                                  <a:rPr lang="en-IN">
                                    <a:latin typeface="Cambria Math" panose="02040503050406030204" pitchFamily="18" charset="0"/>
                                  </a:rPr>
                                  <m:t>(</m:t>
                                </m:r>
                                <m:r>
                                  <m:rPr>
                                    <m:sty m:val="p"/>
                                  </m:rPr>
                                  <a:rPr lang="en-IN">
                                    <a:latin typeface="Cambria Math" panose="02040503050406030204" pitchFamily="18" charset="0"/>
                                  </a:rPr>
                                  <m:t>cos</m:t>
                                </m:r>
                                <m:sSub>
                                  <m:sSubPr>
                                    <m:ctrlPr>
                                      <a:rPr lang="en-IN" i="1">
                                        <a:latin typeface="Cambria Math" panose="02040503050406030204" pitchFamily="18" charset="0"/>
                                      </a:rPr>
                                    </m:ctrlPr>
                                  </m:sSubPr>
                                  <m:e>
                                    <m:r>
                                      <a:rPr lang="en-IN" i="1">
                                        <a:latin typeface="Cambria Math" panose="02040503050406030204" pitchFamily="18" charset="0"/>
                                      </a:rPr>
                                      <m:t>𝜃</m:t>
                                    </m:r>
                                  </m:e>
                                  <m:sub>
                                    <m:r>
                                      <a:rPr lang="en-IN">
                                        <a:latin typeface="Cambria Math" panose="02040503050406030204" pitchFamily="18" charset="0"/>
                                      </a:rPr>
                                      <m:t>2</m:t>
                                    </m:r>
                                  </m:sub>
                                </m:sSub>
                                <m:r>
                                  <a:rPr lang="en-IN" i="1">
                                    <a:latin typeface="Cambria Math" panose="02040503050406030204" pitchFamily="18" charset="0"/>
                                  </a:rPr>
                                  <m:t>𝑖</m:t>
                                </m:r>
                                <m:r>
                                  <a:rPr lang="en-IN">
                                    <a:latin typeface="Cambria Math" panose="02040503050406030204" pitchFamily="18" charset="0"/>
                                  </a:rPr>
                                  <m:t>+</m:t>
                                </m:r>
                                <m:r>
                                  <m:rPr>
                                    <m:sty m:val="p"/>
                                  </m:rPr>
                                  <a:rPr lang="en-IN">
                                    <a:latin typeface="Cambria Math" panose="02040503050406030204" pitchFamily="18" charset="0"/>
                                  </a:rPr>
                                  <m:t>sin</m:t>
                                </m:r>
                                <m:sSub>
                                  <m:sSubPr>
                                    <m:ctrlPr>
                                      <a:rPr lang="en-IN" i="1">
                                        <a:latin typeface="Cambria Math" panose="02040503050406030204" pitchFamily="18" charset="0"/>
                                      </a:rPr>
                                    </m:ctrlPr>
                                  </m:sSubPr>
                                  <m:e>
                                    <m:r>
                                      <a:rPr lang="en-IN" i="1">
                                        <a:latin typeface="Cambria Math" panose="02040503050406030204" pitchFamily="18" charset="0"/>
                                      </a:rPr>
                                      <m:t>𝜃</m:t>
                                    </m:r>
                                  </m:e>
                                  <m:sub>
                                    <m:r>
                                      <a:rPr lang="en-IN">
                                        <a:latin typeface="Cambria Math" panose="02040503050406030204" pitchFamily="18" charset="0"/>
                                      </a:rPr>
                                      <m:t>2</m:t>
                                    </m:r>
                                  </m:sub>
                                </m:sSub>
                                <m:r>
                                  <a:rPr lang="en-IN" i="1">
                                    <a:latin typeface="Cambria Math" panose="02040503050406030204" pitchFamily="18" charset="0"/>
                                  </a:rPr>
                                  <m:t>𝑗</m:t>
                                </m:r>
                                <m:r>
                                  <a:rPr lang="en-IN">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𝑟</m:t>
                                    </m:r>
                                  </m:e>
                                  <m:sub>
                                    <m:r>
                                      <a:rPr lang="en-IN">
                                        <a:latin typeface="Cambria Math" panose="02040503050406030204" pitchFamily="18" charset="0"/>
                                      </a:rPr>
                                      <m:t>3</m:t>
                                    </m:r>
                                  </m:sub>
                                </m:sSub>
                                <m:r>
                                  <a:rPr lang="en-IN">
                                    <a:latin typeface="Cambria Math" panose="02040503050406030204" pitchFamily="18" charset="0"/>
                                  </a:rPr>
                                  <m:t>(</m:t>
                                </m:r>
                                <m:r>
                                  <m:rPr>
                                    <m:sty m:val="p"/>
                                  </m:rPr>
                                  <a:rPr lang="en-IN">
                                    <a:latin typeface="Cambria Math" panose="02040503050406030204" pitchFamily="18" charset="0"/>
                                  </a:rPr>
                                  <m:t>cos</m:t>
                                </m:r>
                                <m:sSub>
                                  <m:sSubPr>
                                    <m:ctrlPr>
                                      <a:rPr lang="en-IN" i="1">
                                        <a:latin typeface="Cambria Math" panose="02040503050406030204" pitchFamily="18" charset="0"/>
                                      </a:rPr>
                                    </m:ctrlPr>
                                  </m:sSubPr>
                                  <m:e>
                                    <m:r>
                                      <a:rPr lang="en-IN" i="1">
                                        <a:latin typeface="Cambria Math" panose="02040503050406030204" pitchFamily="18" charset="0"/>
                                      </a:rPr>
                                      <m:t>𝜃</m:t>
                                    </m:r>
                                  </m:e>
                                  <m:sub>
                                    <m:r>
                                      <a:rPr lang="en-IN">
                                        <a:latin typeface="Cambria Math" panose="02040503050406030204" pitchFamily="18" charset="0"/>
                                      </a:rPr>
                                      <m:t>3</m:t>
                                    </m:r>
                                  </m:sub>
                                </m:sSub>
                                <m:r>
                                  <a:rPr lang="en-IN" i="1">
                                    <a:latin typeface="Cambria Math" panose="02040503050406030204" pitchFamily="18" charset="0"/>
                                  </a:rPr>
                                  <m:t>𝑖</m:t>
                                </m:r>
                                <m:r>
                                  <a:rPr lang="en-IN">
                                    <a:latin typeface="Cambria Math" panose="02040503050406030204" pitchFamily="18" charset="0"/>
                                  </a:rPr>
                                  <m:t>+</m:t>
                                </m:r>
                                <m:r>
                                  <m:rPr>
                                    <m:sty m:val="p"/>
                                  </m:rPr>
                                  <a:rPr lang="en-IN">
                                    <a:latin typeface="Cambria Math" panose="02040503050406030204" pitchFamily="18" charset="0"/>
                                  </a:rPr>
                                  <m:t>sin</m:t>
                                </m:r>
                                <m:sSub>
                                  <m:sSubPr>
                                    <m:ctrlPr>
                                      <a:rPr lang="en-IN" i="1">
                                        <a:latin typeface="Cambria Math" panose="02040503050406030204" pitchFamily="18" charset="0"/>
                                      </a:rPr>
                                    </m:ctrlPr>
                                  </m:sSubPr>
                                  <m:e>
                                    <m:r>
                                      <a:rPr lang="en-IN" i="1">
                                        <a:latin typeface="Cambria Math" panose="02040503050406030204" pitchFamily="18" charset="0"/>
                                      </a:rPr>
                                      <m:t>𝜃</m:t>
                                    </m:r>
                                  </m:e>
                                  <m:sub>
                                    <m:r>
                                      <a:rPr lang="en-IN">
                                        <a:latin typeface="Cambria Math" panose="02040503050406030204" pitchFamily="18" charset="0"/>
                                      </a:rPr>
                                      <m:t>3</m:t>
                                    </m:r>
                                  </m:sub>
                                </m:sSub>
                                <m:r>
                                  <a:rPr lang="en-IN" i="1">
                                    <a:latin typeface="Cambria Math" panose="02040503050406030204" pitchFamily="18" charset="0"/>
                                  </a:rPr>
                                  <m:t>𝑗</m:t>
                                </m:r>
                              </m:e>
                            </m:d>
                          </m:e>
                        </m:mr>
                      </m:m>
                    </m:oMath>
                  </m:oMathPara>
                </a14:m>
                <a:endParaRPr lang="en-IN" dirty="0"/>
              </a:p>
            </p:txBody>
          </p:sp>
        </mc:Choice>
        <mc:Fallback xmlns="">
          <p:sp>
            <p:nvSpPr>
              <p:cNvPr id="2" name="Rectangle 1">
                <a:extLst>
                  <a:ext uri="{FF2B5EF4-FFF2-40B4-BE49-F238E27FC236}">
                    <a16:creationId xmlns:a16="http://schemas.microsoft.com/office/drawing/2014/main" xmlns="" xmlns:a14="http://schemas.microsoft.com/office/drawing/2010/main" id="{9F16CB52-8669-4C74-9888-3D3C75148F61}"/>
                  </a:ext>
                </a:extLst>
              </p:cNvPr>
              <p:cNvSpPr>
                <a:spLocks noRot="1" noChangeAspect="1" noMove="1" noResize="1" noEditPoints="1" noAdjustHandles="1" noChangeArrowheads="1" noChangeShapeType="1" noTextEdit="1"/>
              </p:cNvSpPr>
              <p:nvPr/>
            </p:nvSpPr>
            <p:spPr>
              <a:xfrm>
                <a:off x="1149228" y="3117459"/>
                <a:ext cx="6755952" cy="528991"/>
              </a:xfrm>
              <a:prstGeom prst="rect">
                <a:avLst/>
              </a:prstGeom>
              <a:blipFill>
                <a:blip r:embed="rId5"/>
                <a:stretch>
                  <a:fillRect t="-16092" r="-4061" b="-94253"/>
                </a:stretch>
              </a:blipFill>
            </p:spPr>
            <p:txBody>
              <a:bodyPr/>
              <a:lstStyle/>
              <a:p>
                <a:r>
                  <a:rPr lang="en-IN">
                    <a:noFill/>
                  </a:rPr>
                  <a:t> </a:t>
                </a:r>
              </a:p>
            </p:txBody>
          </p:sp>
        </mc:Fallback>
      </mc:AlternateContent>
      <p:sp>
        <p:nvSpPr>
          <p:cNvPr id="4" name="Rectangle 4">
            <a:extLst>
              <a:ext uri="{FF2B5EF4-FFF2-40B4-BE49-F238E27FC236}">
                <a16:creationId xmlns:a16="http://schemas.microsoft.com/office/drawing/2014/main" id="{3F88368A-A3A2-4596-893C-C1E05E052F19}"/>
              </a:ext>
            </a:extLst>
          </p:cNvPr>
          <p:cNvSpPr>
            <a:spLocks noChangeArrowheads="1"/>
          </p:cNvSpPr>
          <p:nvPr/>
        </p:nvSpPr>
        <p:spPr bwMode="auto">
          <a:xfrm>
            <a:off x="3763187" y="322373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7" name="Picture 7">
            <a:extLst>
              <a:ext uri="{FF2B5EF4-FFF2-40B4-BE49-F238E27FC236}">
                <a16:creationId xmlns:a16="http://schemas.microsoft.com/office/drawing/2014/main" id="{082D449C-51D7-4052-AF49-AFB4C91F79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307" y="3793973"/>
            <a:ext cx="2392363" cy="473075"/>
          </a:xfrm>
          <a:prstGeom prst="rect">
            <a:avLst/>
          </a:prstGeom>
          <a:noFill/>
          <a:extLst>
            <a:ext uri="{909E8E84-426E-40DD-AFC4-6F175D3DCCD1}">
              <a14:hiddenFill xmlns:a14="http://schemas.microsoft.com/office/drawing/2010/main">
                <a:solidFill>
                  <a:srgbClr val="FFFFFF"/>
                </a:solidFill>
              </a14:hiddenFill>
            </a:ext>
          </a:extLst>
        </p:spPr>
      </p:pic>
      <p:sp>
        <p:nvSpPr>
          <p:cNvPr id="6" name="Right Brace 5">
            <a:extLst>
              <a:ext uri="{FF2B5EF4-FFF2-40B4-BE49-F238E27FC236}">
                <a16:creationId xmlns:a16="http://schemas.microsoft.com/office/drawing/2014/main" id="{2F655C36-8682-4F82-AC69-032E904448FB}"/>
              </a:ext>
            </a:extLst>
          </p:cNvPr>
          <p:cNvSpPr/>
          <p:nvPr/>
        </p:nvSpPr>
        <p:spPr>
          <a:xfrm>
            <a:off x="4482032" y="3837813"/>
            <a:ext cx="179936" cy="473075"/>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IN"/>
          </a:p>
        </p:txBody>
      </p:sp>
      <p:sp>
        <p:nvSpPr>
          <p:cNvPr id="7" name="TextBox 6">
            <a:extLst>
              <a:ext uri="{FF2B5EF4-FFF2-40B4-BE49-F238E27FC236}">
                <a16:creationId xmlns:a16="http://schemas.microsoft.com/office/drawing/2014/main" id="{83A1584D-3164-4615-9D30-F6E49C17B65E}"/>
              </a:ext>
            </a:extLst>
          </p:cNvPr>
          <p:cNvSpPr txBox="1"/>
          <p:nvPr/>
        </p:nvSpPr>
        <p:spPr>
          <a:xfrm>
            <a:off x="4695330" y="3863239"/>
            <a:ext cx="2180659" cy="461665"/>
          </a:xfrm>
          <a:prstGeom prst="rect">
            <a:avLst/>
          </a:prstGeom>
          <a:noFill/>
        </p:spPr>
        <p:txBody>
          <a:bodyPr wrap="square" rtlCol="0">
            <a:spAutoFit/>
          </a:bodyPr>
          <a:lstStyle/>
          <a:p>
            <a:pPr algn="ctr"/>
            <a:r>
              <a:rPr lang="en-IN" sz="1200" dirty="0"/>
              <a:t>Equating the components of</a:t>
            </a:r>
          </a:p>
          <a:p>
            <a:pPr algn="ctr"/>
            <a:r>
              <a:rPr lang="en-IN" sz="1200" dirty="0"/>
              <a:t> </a:t>
            </a:r>
            <a:r>
              <a:rPr lang="en-IN" sz="1200" b="1" dirty="0"/>
              <a:t>I</a:t>
            </a:r>
            <a:r>
              <a:rPr lang="en-IN" sz="1200" dirty="0"/>
              <a:t> and </a:t>
            </a:r>
            <a:r>
              <a:rPr lang="en-IN" sz="1200" b="1" dirty="0"/>
              <a:t>j</a:t>
            </a:r>
            <a:endParaRPr lang="en-IN" sz="1200" dirty="0"/>
          </a:p>
        </p:txBody>
      </p:sp>
      <p:sp>
        <p:nvSpPr>
          <p:cNvPr id="9" name="Rectangle 6">
            <a:extLst>
              <a:ext uri="{FF2B5EF4-FFF2-40B4-BE49-F238E27FC236}">
                <a16:creationId xmlns:a16="http://schemas.microsoft.com/office/drawing/2014/main" id="{F602BDDC-10E9-47FF-9882-D0333B661AB4}"/>
              </a:ext>
            </a:extLst>
          </p:cNvPr>
          <p:cNvSpPr>
            <a:spLocks noChangeArrowheads="1"/>
          </p:cNvSpPr>
          <p:nvPr/>
        </p:nvSpPr>
        <p:spPr bwMode="auto">
          <a:xfrm>
            <a:off x="5048671" y="9814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0" name="Object 9">
            <a:extLst>
              <a:ext uri="{FF2B5EF4-FFF2-40B4-BE49-F238E27FC236}">
                <a16:creationId xmlns:a16="http://schemas.microsoft.com/office/drawing/2014/main" id="{4A962029-C3F8-4D16-9257-E32BFC8CB102}"/>
              </a:ext>
            </a:extLst>
          </p:cNvPr>
          <p:cNvGraphicFramePr>
            <a:graphicFrameLocks noChangeAspect="1"/>
          </p:cNvGraphicFramePr>
          <p:nvPr/>
        </p:nvGraphicFramePr>
        <p:xfrm>
          <a:off x="5048671" y="981466"/>
          <a:ext cx="1485900" cy="1044575"/>
        </p:xfrm>
        <a:graphic>
          <a:graphicData uri="http://schemas.openxmlformats.org/presentationml/2006/ole">
            <mc:AlternateContent xmlns:mc="http://schemas.openxmlformats.org/markup-compatibility/2006">
              <mc:Choice xmlns:v="urn:schemas-microsoft-com:vml" Requires="v">
                <p:oleObj spid="_x0000_s2063" name="Equation" r:id="rId7" imgW="1485900" imgH="1041400" progId="Equation.DSMT4">
                  <p:embed/>
                </p:oleObj>
              </mc:Choice>
              <mc:Fallback>
                <p:oleObj name="Equation" r:id="rId7" imgW="1485900" imgH="1041400" progId="Equation.DSMT4">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8671" y="981466"/>
                        <a:ext cx="1485900" cy="1044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63180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F40DC6CD-0293-417F-90FB-1F1BFECD035D}"/>
                  </a:ext>
                </a:extLst>
              </p:cNvPr>
              <p:cNvSpPr>
                <a:spLocks noGrp="1"/>
              </p:cNvSpPr>
              <p:nvPr>
                <p:ph type="title"/>
              </p:nvPr>
            </p:nvSpPr>
            <p:spPr>
              <a:xfrm>
                <a:off x="2714243" y="311992"/>
                <a:ext cx="4302000" cy="630000"/>
              </a:xfrm>
            </p:spPr>
            <p:txBody>
              <a:bodyPr/>
              <a:lstStyle/>
              <a:p>
                <a:r>
                  <a:rPr lang="en-IN" dirty="0"/>
                  <a:t>Case 1 : </a:t>
                </a:r>
                <a14:m>
                  <m:oMath xmlns:m="http://schemas.openxmlformats.org/officeDocument/2006/math">
                    <m:sSub>
                      <m:sSubPr>
                        <m:ctrlPr>
                          <a:rPr lang="en-IN" sz="3000" i="1">
                            <a:latin typeface="Cambria Math" panose="02040503050406030204" pitchFamily="18" charset="0"/>
                          </a:rPr>
                        </m:ctrlPr>
                      </m:sSubPr>
                      <m:e>
                        <m:r>
                          <m:rPr>
                            <m:sty m:val="p"/>
                          </m:rPr>
                          <a:rPr lang="el-GR" sz="3000" i="1" smtClean="0">
                            <a:latin typeface="Cambria Math" panose="02040503050406030204" pitchFamily="18" charset="0"/>
                          </a:rPr>
                          <m:t>θ</m:t>
                        </m:r>
                      </m:e>
                      <m:sub>
                        <m:r>
                          <a:rPr lang="en-IN" sz="3000" b="0" i="1" smtClean="0">
                            <a:latin typeface="Cambria Math" panose="02040503050406030204" pitchFamily="18" charset="0"/>
                          </a:rPr>
                          <m:t>2</m:t>
                        </m:r>
                      </m:sub>
                    </m:sSub>
                  </m:oMath>
                </a14:m>
                <a:r>
                  <a:rPr lang="en-IN" dirty="0"/>
                  <a:t> given </a:t>
                </a:r>
              </a:p>
            </p:txBody>
          </p:sp>
        </mc:Choice>
        <mc:Fallback xmlns="">
          <p:sp>
            <p:nvSpPr>
              <p:cNvPr id="3" name="Title 2">
                <a:extLst>
                  <a:ext uri="{FF2B5EF4-FFF2-40B4-BE49-F238E27FC236}">
                    <a16:creationId xmlns:a16="http://schemas.microsoft.com/office/drawing/2014/main" xmlns="" xmlns:a14="http://schemas.microsoft.com/office/drawing/2010/main" id="{F40DC6CD-0293-417F-90FB-1F1BFECD035D}"/>
                  </a:ext>
                </a:extLst>
              </p:cNvPr>
              <p:cNvSpPr>
                <a:spLocks noGrp="1" noRot="1" noChangeAspect="1" noMove="1" noResize="1" noEditPoints="1" noAdjustHandles="1" noChangeArrowheads="1" noChangeShapeType="1" noTextEdit="1"/>
              </p:cNvSpPr>
              <p:nvPr>
                <p:ph type="title"/>
              </p:nvPr>
            </p:nvSpPr>
            <p:spPr>
              <a:xfrm>
                <a:off x="2714243" y="311992"/>
                <a:ext cx="4302000" cy="630000"/>
              </a:xfrm>
              <a:blipFill>
                <a:blip r:embed="rId3"/>
                <a:stretch>
                  <a:fillRect t="-7692" b="-45192"/>
                </a:stretch>
              </a:blipFill>
            </p:spPr>
            <p:txBody>
              <a:bodyPr/>
              <a:lstStyle/>
              <a:p>
                <a:r>
                  <a:rPr lang="en-IN">
                    <a:noFill/>
                  </a:rPr>
                  <a:t> </a:t>
                </a:r>
              </a:p>
            </p:txBody>
          </p:sp>
        </mc:Fallback>
      </mc:AlternateContent>
      <p:sp>
        <p:nvSpPr>
          <p:cNvPr id="7" name="Rectangle 5">
            <a:extLst>
              <a:ext uri="{FF2B5EF4-FFF2-40B4-BE49-F238E27FC236}">
                <a16:creationId xmlns:a16="http://schemas.microsoft.com/office/drawing/2014/main" id="{3D0A8369-5C17-4AF0-AFE4-D6E4020B5C41}"/>
              </a:ext>
            </a:extLst>
          </p:cNvPr>
          <p:cNvSpPr>
            <a:spLocks noChangeArrowheads="1"/>
          </p:cNvSpPr>
          <p:nvPr/>
        </p:nvSpPr>
        <p:spPr bwMode="auto">
          <a:xfrm>
            <a:off x="5102352" y="-2352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1" name="Picture 10">
            <a:extLst>
              <a:ext uri="{FF2B5EF4-FFF2-40B4-BE49-F238E27FC236}">
                <a16:creationId xmlns:a16="http://schemas.microsoft.com/office/drawing/2014/main" id="{C9ED6EEE-4FE8-4B5F-A153-8CC41A05C7C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67334" y="1115870"/>
            <a:ext cx="2659380" cy="527050"/>
          </a:xfrm>
          <a:prstGeom prst="rect">
            <a:avLst/>
          </a:prstGeom>
        </p:spPr>
      </p:pic>
      <p:sp>
        <p:nvSpPr>
          <p:cNvPr id="14" name="Rectangle 12">
            <a:extLst>
              <a:ext uri="{FF2B5EF4-FFF2-40B4-BE49-F238E27FC236}">
                <a16:creationId xmlns:a16="http://schemas.microsoft.com/office/drawing/2014/main" id="{0B407A6D-5BAA-402F-9C2F-EEA42E07E082}"/>
              </a:ext>
            </a:extLst>
          </p:cNvPr>
          <p:cNvSpPr>
            <a:spLocks noChangeArrowheads="1"/>
          </p:cNvSpPr>
          <p:nvPr/>
        </p:nvSpPr>
        <p:spPr bwMode="auto">
          <a:xfrm>
            <a:off x="767334" y="1995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5" name="Object 14">
            <a:extLst>
              <a:ext uri="{FF2B5EF4-FFF2-40B4-BE49-F238E27FC236}">
                <a16:creationId xmlns:a16="http://schemas.microsoft.com/office/drawing/2014/main" id="{90400CE8-5011-492E-AB1A-196F2AC8137B}"/>
              </a:ext>
            </a:extLst>
          </p:cNvPr>
          <p:cNvGraphicFramePr>
            <a:graphicFrameLocks noChangeAspect="1"/>
          </p:cNvGraphicFramePr>
          <p:nvPr>
            <p:extLst>
              <p:ext uri="{D42A27DB-BD31-4B8C-83A1-F6EECF244321}">
                <p14:modId xmlns:p14="http://schemas.microsoft.com/office/powerpoint/2010/main" val="934501071"/>
              </p:ext>
            </p:extLst>
          </p:nvPr>
        </p:nvGraphicFramePr>
        <p:xfrm>
          <a:off x="83711" y="2028642"/>
          <a:ext cx="4347962" cy="472869"/>
        </p:xfrm>
        <a:graphic>
          <a:graphicData uri="http://schemas.openxmlformats.org/presentationml/2006/ole">
            <mc:AlternateContent xmlns:mc="http://schemas.openxmlformats.org/markup-compatibility/2006">
              <mc:Choice xmlns:v="urn:schemas-microsoft-com:vml" Requires="v">
                <p:oleObj spid="_x0000_s3139" name="Equation" r:id="rId5" imgW="4406760" imgH="482400" progId="Equation.DSMT4">
                  <p:embed/>
                </p:oleObj>
              </mc:Choice>
              <mc:Fallback>
                <p:oleObj name="Equation" r:id="rId5" imgW="4406760" imgH="482400"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11" y="2028642"/>
                        <a:ext cx="4347962" cy="4728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Box 17">
            <a:extLst>
              <a:ext uri="{FF2B5EF4-FFF2-40B4-BE49-F238E27FC236}">
                <a16:creationId xmlns:a16="http://schemas.microsoft.com/office/drawing/2014/main" id="{4530FD65-1D5F-4FDB-B7EC-928775B96647}"/>
              </a:ext>
            </a:extLst>
          </p:cNvPr>
          <p:cNvSpPr txBox="1"/>
          <p:nvPr/>
        </p:nvSpPr>
        <p:spPr>
          <a:xfrm>
            <a:off x="293243" y="1718364"/>
            <a:ext cx="4584954" cy="276999"/>
          </a:xfrm>
          <a:prstGeom prst="rect">
            <a:avLst/>
          </a:prstGeom>
          <a:noFill/>
        </p:spPr>
        <p:txBody>
          <a:bodyPr wrap="square" rtlCol="0">
            <a:spAutoFit/>
          </a:bodyPr>
          <a:lstStyle/>
          <a:p>
            <a:r>
              <a:rPr lang="en-IN" sz="1200" b="1" dirty="0"/>
              <a:t>Squaring the above two equation we get</a:t>
            </a:r>
          </a:p>
        </p:txBody>
      </p:sp>
      <p:sp>
        <p:nvSpPr>
          <p:cNvPr id="19" name="Rectangle 18">
            <a:extLst>
              <a:ext uri="{FF2B5EF4-FFF2-40B4-BE49-F238E27FC236}">
                <a16:creationId xmlns:a16="http://schemas.microsoft.com/office/drawing/2014/main" id="{4D2494B4-9B4A-4F27-B574-DE649181E361}"/>
              </a:ext>
            </a:extLst>
          </p:cNvPr>
          <p:cNvSpPr/>
          <p:nvPr/>
        </p:nvSpPr>
        <p:spPr>
          <a:xfrm>
            <a:off x="66220" y="2453696"/>
            <a:ext cx="2401619" cy="312650"/>
          </a:xfrm>
          <a:prstGeom prst="rect">
            <a:avLst/>
          </a:prstGeom>
        </p:spPr>
        <p:txBody>
          <a:bodyPr wrap="none">
            <a:spAutoFit/>
          </a:bodyPr>
          <a:lstStyle/>
          <a:p>
            <a:pPr>
              <a:lnSpc>
                <a:spcPct val="107000"/>
              </a:lnSpc>
              <a:spcAft>
                <a:spcPts val="800"/>
              </a:spcAft>
            </a:pPr>
            <a:r>
              <a:rPr lang="en-IN" b="1" dirty="0">
                <a:latin typeface="Calibri" panose="020F0502020204030204" pitchFamily="34" charset="0"/>
                <a:ea typeface="Calibri" panose="020F0502020204030204" pitchFamily="34" charset="0"/>
                <a:cs typeface="Times New Roman" panose="02020603050405020304" pitchFamily="18" charset="0"/>
              </a:rPr>
              <a:t>Converting to quadratic form:</a:t>
            </a:r>
          </a:p>
        </p:txBody>
      </p:sp>
      <p:sp>
        <p:nvSpPr>
          <p:cNvPr id="23" name="Rectangle 19">
            <a:extLst>
              <a:ext uri="{FF2B5EF4-FFF2-40B4-BE49-F238E27FC236}">
                <a16:creationId xmlns:a16="http://schemas.microsoft.com/office/drawing/2014/main" id="{A46947DD-B7AF-4ADD-A6BD-27A65E9BB614}"/>
              </a:ext>
            </a:extLst>
          </p:cNvPr>
          <p:cNvSpPr>
            <a:spLocks noChangeArrowheads="1"/>
          </p:cNvSpPr>
          <p:nvPr/>
        </p:nvSpPr>
        <p:spPr bwMode="auto">
          <a:xfrm>
            <a:off x="3090672" y="22123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24" name="Object 23">
            <a:extLst>
              <a:ext uri="{FF2B5EF4-FFF2-40B4-BE49-F238E27FC236}">
                <a16:creationId xmlns:a16="http://schemas.microsoft.com/office/drawing/2014/main" id="{93D62E6A-FD04-4AB0-B622-63C8B8D18B78}"/>
              </a:ext>
            </a:extLst>
          </p:cNvPr>
          <p:cNvGraphicFramePr>
            <a:graphicFrameLocks noChangeAspect="1"/>
          </p:cNvGraphicFramePr>
          <p:nvPr>
            <p:extLst>
              <p:ext uri="{D42A27DB-BD31-4B8C-83A1-F6EECF244321}">
                <p14:modId xmlns:p14="http://schemas.microsoft.com/office/powerpoint/2010/main" val="1512903895"/>
              </p:ext>
            </p:extLst>
          </p:nvPr>
        </p:nvGraphicFramePr>
        <p:xfrm>
          <a:off x="692258" y="2705012"/>
          <a:ext cx="1149544" cy="273145"/>
        </p:xfrm>
        <a:graphic>
          <a:graphicData uri="http://schemas.openxmlformats.org/presentationml/2006/ole">
            <mc:AlternateContent xmlns:mc="http://schemas.openxmlformats.org/markup-compatibility/2006">
              <mc:Choice xmlns:v="urn:schemas-microsoft-com:vml" Requires="v">
                <p:oleObj spid="_x0000_s3140" name="Equation" r:id="rId7" imgW="977900" imgH="241300" progId="Equation.DSMT4">
                  <p:embed/>
                </p:oleObj>
              </mc:Choice>
              <mc:Fallback>
                <p:oleObj name="Equation" r:id="rId7" imgW="977900" imgH="241300" progId="Equation.DSMT4">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258" y="2705012"/>
                        <a:ext cx="1149544" cy="2731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Rectangle 25">
            <a:extLst>
              <a:ext uri="{FF2B5EF4-FFF2-40B4-BE49-F238E27FC236}">
                <a16:creationId xmlns:a16="http://schemas.microsoft.com/office/drawing/2014/main" id="{E4865361-B629-428B-873C-8EFA2E3A420E}"/>
              </a:ext>
            </a:extLst>
          </p:cNvPr>
          <p:cNvSpPr>
            <a:spLocks noChangeArrowheads="1"/>
          </p:cNvSpPr>
          <p:nvPr/>
        </p:nvSpPr>
        <p:spPr bwMode="auto">
          <a:xfrm>
            <a:off x="670871" y="271295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33" name="Object 32">
            <a:extLst>
              <a:ext uri="{FF2B5EF4-FFF2-40B4-BE49-F238E27FC236}">
                <a16:creationId xmlns:a16="http://schemas.microsoft.com/office/drawing/2014/main" id="{2283CB21-005C-48DC-A92A-4ECFF58BF174}"/>
              </a:ext>
            </a:extLst>
          </p:cNvPr>
          <p:cNvGraphicFramePr>
            <a:graphicFrameLocks noChangeAspect="1"/>
          </p:cNvGraphicFramePr>
          <p:nvPr>
            <p:extLst>
              <p:ext uri="{D42A27DB-BD31-4B8C-83A1-F6EECF244321}">
                <p14:modId xmlns:p14="http://schemas.microsoft.com/office/powerpoint/2010/main" val="3450513078"/>
              </p:ext>
            </p:extLst>
          </p:nvPr>
        </p:nvGraphicFramePr>
        <p:xfrm>
          <a:off x="619392" y="2996445"/>
          <a:ext cx="2309813" cy="457200"/>
        </p:xfrm>
        <a:graphic>
          <a:graphicData uri="http://schemas.openxmlformats.org/presentationml/2006/ole">
            <mc:AlternateContent xmlns:mc="http://schemas.openxmlformats.org/markup-compatibility/2006">
              <mc:Choice xmlns:v="urn:schemas-microsoft-com:vml" Requires="v">
                <p:oleObj spid="_x0000_s3141" name="Equation" r:id="rId9" imgW="2311200" imgH="457200" progId="Equation.DSMT4">
                  <p:embed/>
                </p:oleObj>
              </mc:Choice>
              <mc:Fallback>
                <p:oleObj name="Equation" r:id="rId9" imgW="2311200" imgH="457200" progId="Equation.DSMT4">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9392" y="2996445"/>
                        <a:ext cx="230981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Rectangle 29">
            <a:extLst>
              <a:ext uri="{FF2B5EF4-FFF2-40B4-BE49-F238E27FC236}">
                <a16:creationId xmlns:a16="http://schemas.microsoft.com/office/drawing/2014/main" id="{BCD5BD8C-CC58-418F-8F36-7160EC1724D2}"/>
              </a:ext>
            </a:extLst>
          </p:cNvPr>
          <p:cNvSpPr>
            <a:spLocks noChangeArrowheads="1"/>
          </p:cNvSpPr>
          <p:nvPr/>
        </p:nvSpPr>
        <p:spPr bwMode="auto">
          <a:xfrm>
            <a:off x="754380" y="289030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37" name="Object 36">
            <a:extLst>
              <a:ext uri="{FF2B5EF4-FFF2-40B4-BE49-F238E27FC236}">
                <a16:creationId xmlns:a16="http://schemas.microsoft.com/office/drawing/2014/main" id="{42DE9A59-5E2A-448E-B227-D124AF8920FE}"/>
              </a:ext>
            </a:extLst>
          </p:cNvPr>
          <p:cNvGraphicFramePr>
            <a:graphicFrameLocks noChangeAspect="1"/>
          </p:cNvGraphicFramePr>
          <p:nvPr>
            <p:extLst>
              <p:ext uri="{D42A27DB-BD31-4B8C-83A1-F6EECF244321}">
                <p14:modId xmlns:p14="http://schemas.microsoft.com/office/powerpoint/2010/main" val="512517647"/>
              </p:ext>
            </p:extLst>
          </p:nvPr>
        </p:nvGraphicFramePr>
        <p:xfrm>
          <a:off x="619392" y="3510243"/>
          <a:ext cx="3276600" cy="244475"/>
        </p:xfrm>
        <a:graphic>
          <a:graphicData uri="http://schemas.openxmlformats.org/presentationml/2006/ole">
            <mc:AlternateContent xmlns:mc="http://schemas.openxmlformats.org/markup-compatibility/2006">
              <mc:Choice xmlns:v="urn:schemas-microsoft-com:vml" Requires="v">
                <p:oleObj spid="_x0000_s3142" name="Equation" r:id="rId11" imgW="3276600" imgH="241300" progId="Equation.DSMT4">
                  <p:embed/>
                </p:oleObj>
              </mc:Choice>
              <mc:Fallback>
                <p:oleObj name="Equation" r:id="rId11" imgW="3276600" imgH="241300" progId="Equation.DSMT4">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9392" y="3510243"/>
                        <a:ext cx="3276600" cy="244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9" name="Picture 38">
            <a:extLst>
              <a:ext uri="{FF2B5EF4-FFF2-40B4-BE49-F238E27FC236}">
                <a16:creationId xmlns:a16="http://schemas.microsoft.com/office/drawing/2014/main" id="{51F23014-8E77-4EE3-A168-77E02F0426EA}"/>
              </a:ext>
            </a:extLst>
          </p:cNvPr>
          <p:cNvPicPr/>
          <p:nvPr/>
        </p:nvPicPr>
        <p:blipFill>
          <a:blip r:embed="rId13"/>
          <a:stretch>
            <a:fillRect/>
          </a:stretch>
        </p:blipFill>
        <p:spPr>
          <a:xfrm>
            <a:off x="754381" y="3821418"/>
            <a:ext cx="1252100" cy="424637"/>
          </a:xfrm>
          <a:prstGeom prst="rect">
            <a:avLst/>
          </a:prstGeom>
        </p:spPr>
      </p:pic>
      <p:sp>
        <p:nvSpPr>
          <p:cNvPr id="40" name="Rectangle 31">
            <a:extLst>
              <a:ext uri="{FF2B5EF4-FFF2-40B4-BE49-F238E27FC236}">
                <a16:creationId xmlns:a16="http://schemas.microsoft.com/office/drawing/2014/main" id="{C6F0225C-C30A-4CA4-A1E4-78CE6A33D06A}"/>
              </a:ext>
            </a:extLst>
          </p:cNvPr>
          <p:cNvSpPr>
            <a:spLocks noChangeArrowheads="1"/>
          </p:cNvSpPr>
          <p:nvPr/>
        </p:nvSpPr>
        <p:spPr bwMode="auto">
          <a:xfrm>
            <a:off x="754380" y="37513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41" name="Object 40">
            <a:extLst>
              <a:ext uri="{FF2B5EF4-FFF2-40B4-BE49-F238E27FC236}">
                <a16:creationId xmlns:a16="http://schemas.microsoft.com/office/drawing/2014/main" id="{6D830A17-A57A-49DD-B6B8-928657258C2D}"/>
              </a:ext>
            </a:extLst>
          </p:cNvPr>
          <p:cNvGraphicFramePr>
            <a:graphicFrameLocks noChangeAspect="1"/>
          </p:cNvGraphicFramePr>
          <p:nvPr>
            <p:extLst>
              <p:ext uri="{D42A27DB-BD31-4B8C-83A1-F6EECF244321}">
                <p14:modId xmlns:p14="http://schemas.microsoft.com/office/powerpoint/2010/main" val="942986348"/>
              </p:ext>
            </p:extLst>
          </p:nvPr>
        </p:nvGraphicFramePr>
        <p:xfrm>
          <a:off x="754380" y="4414689"/>
          <a:ext cx="2492375" cy="479425"/>
        </p:xfrm>
        <a:graphic>
          <a:graphicData uri="http://schemas.openxmlformats.org/presentationml/2006/ole">
            <mc:AlternateContent xmlns:mc="http://schemas.openxmlformats.org/markup-compatibility/2006">
              <mc:Choice xmlns:v="urn:schemas-microsoft-com:vml" Requires="v">
                <p:oleObj spid="_x0000_s3143" name="Equation" r:id="rId14" imgW="2489040" imgH="482400" progId="Equation.DSMT4">
                  <p:embed/>
                </p:oleObj>
              </mc:Choice>
              <mc:Fallback>
                <p:oleObj name="Equation" r:id="rId14" imgW="2489040" imgH="482400" progId="Equation.DSMT4">
                  <p:embed/>
                  <p:pic>
                    <p:nvPicPr>
                      <p:cNvPr id="0" name="Picture 6"/>
                      <p:cNvPicPr>
                        <a:picLocks noChangeAspect="1" noChangeArrowheads="1"/>
                      </p:cNvPicPr>
                      <p:nvPr/>
                    </p:nvPicPr>
                    <p:blipFill>
                      <a:blip r:embed="rId15"/>
                      <a:srcRect/>
                      <a:stretch>
                        <a:fillRect/>
                      </a:stretch>
                    </p:blipFill>
                    <p:spPr bwMode="auto">
                      <a:xfrm>
                        <a:off x="754380" y="4414689"/>
                        <a:ext cx="2492375"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 name="Rectangle 40">
            <a:extLst>
              <a:ext uri="{FF2B5EF4-FFF2-40B4-BE49-F238E27FC236}">
                <a16:creationId xmlns:a16="http://schemas.microsoft.com/office/drawing/2014/main" id="{4F7AF821-0D4F-4644-8C97-86753651CF02}"/>
              </a:ext>
            </a:extLst>
          </p:cNvPr>
          <p:cNvSpPr>
            <a:spLocks noChangeArrowheads="1"/>
          </p:cNvSpPr>
          <p:nvPr/>
        </p:nvSpPr>
        <p:spPr bwMode="auto">
          <a:xfrm>
            <a:off x="5071872" y="-2864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6" name="Rectangle 42">
            <a:extLst>
              <a:ext uri="{FF2B5EF4-FFF2-40B4-BE49-F238E27FC236}">
                <a16:creationId xmlns:a16="http://schemas.microsoft.com/office/drawing/2014/main" id="{EA83A8CD-5667-4CB8-A670-1B1CC449AB64}"/>
              </a:ext>
            </a:extLst>
          </p:cNvPr>
          <p:cNvSpPr>
            <a:spLocks noChangeArrowheads="1"/>
          </p:cNvSpPr>
          <p:nvPr/>
        </p:nvSpPr>
        <p:spPr bwMode="auto">
          <a:xfrm>
            <a:off x="293243" y="68639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 name="Picture 3"/>
          <p:cNvPicPr>
            <a:picLocks noChangeAspect="1"/>
          </p:cNvPicPr>
          <p:nvPr/>
        </p:nvPicPr>
        <p:blipFill>
          <a:blip r:embed="rId16"/>
          <a:stretch>
            <a:fillRect/>
          </a:stretch>
        </p:blipFill>
        <p:spPr>
          <a:xfrm>
            <a:off x="4575553" y="1277504"/>
            <a:ext cx="4686675" cy="3316163"/>
          </a:xfrm>
          <a:prstGeom prst="rect">
            <a:avLst/>
          </a:prstGeom>
        </p:spPr>
      </p:pic>
    </p:spTree>
    <p:extLst>
      <p:ext uri="{BB962C8B-B14F-4D97-AF65-F5344CB8AC3E}">
        <p14:creationId xmlns:p14="http://schemas.microsoft.com/office/powerpoint/2010/main" val="3722048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D7B8D8C-78C2-4C3E-B425-B16702FF4764}"/>
              </a:ext>
            </a:extLst>
          </p:cNvPr>
          <p:cNvSpPr>
            <a:spLocks noGrp="1"/>
          </p:cNvSpPr>
          <p:nvPr>
            <p:ph type="subTitle" idx="1"/>
          </p:nvPr>
        </p:nvSpPr>
        <p:spPr>
          <a:xfrm flipH="1">
            <a:off x="546575" y="1048512"/>
            <a:ext cx="8050800" cy="3350413"/>
          </a:xfrm>
        </p:spPr>
        <p:txBody>
          <a:bodyPr/>
          <a:lstStyle/>
          <a:p>
            <a:endParaRPr lang="en-IN" dirty="0"/>
          </a:p>
          <a:p>
            <a:pPr lvl="2"/>
            <a:endParaRPr lang="en-IN" dirty="0"/>
          </a:p>
        </p:txBody>
      </p:sp>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9153BEA3-29CB-48EA-B92F-C58481CD0D94}"/>
                  </a:ext>
                </a:extLst>
              </p:cNvPr>
              <p:cNvSpPr>
                <a:spLocks noGrp="1"/>
              </p:cNvSpPr>
              <p:nvPr>
                <p:ph type="title"/>
              </p:nvPr>
            </p:nvSpPr>
            <p:spPr/>
            <p:txBody>
              <a:bodyPr/>
              <a:lstStyle/>
              <a:p>
                <a:r>
                  <a:rPr lang="en-IN" dirty="0"/>
                  <a:t>Case 2 : </a:t>
                </a:r>
                <a14:m>
                  <m:oMath xmlns:m="http://schemas.openxmlformats.org/officeDocument/2006/math">
                    <m:sSub>
                      <m:sSubPr>
                        <m:ctrlPr>
                          <a:rPr lang="en-IN" sz="3000" i="1">
                            <a:latin typeface="Cambria Math" panose="02040503050406030204" pitchFamily="18" charset="0"/>
                          </a:rPr>
                        </m:ctrlPr>
                      </m:sSubPr>
                      <m:e>
                        <m:r>
                          <m:rPr>
                            <m:sty m:val="p"/>
                          </m:rPr>
                          <a:rPr lang="el-GR" sz="3000" i="1">
                            <a:latin typeface="Cambria Math" panose="02040503050406030204" pitchFamily="18" charset="0"/>
                          </a:rPr>
                          <m:t>θ</m:t>
                        </m:r>
                      </m:e>
                      <m:sub>
                        <m:r>
                          <a:rPr lang="en-IN" sz="3000" b="0" i="1" smtClean="0">
                            <a:latin typeface="Cambria Math" panose="02040503050406030204" pitchFamily="18" charset="0"/>
                          </a:rPr>
                          <m:t>3</m:t>
                        </m:r>
                      </m:sub>
                    </m:sSub>
                  </m:oMath>
                </a14:m>
                <a:r>
                  <a:rPr lang="en-IN" dirty="0"/>
                  <a:t> given </a:t>
                </a:r>
              </a:p>
            </p:txBody>
          </p:sp>
        </mc:Choice>
        <mc:Fallback xmlns="">
          <p:sp>
            <p:nvSpPr>
              <p:cNvPr id="3" name="Title 2">
                <a:extLst>
                  <a:ext uri="{FF2B5EF4-FFF2-40B4-BE49-F238E27FC236}">
                    <a16:creationId xmlns:a16="http://schemas.microsoft.com/office/drawing/2014/main" xmlns="" xmlns:a14="http://schemas.microsoft.com/office/drawing/2010/main" id="{9153BEA3-29CB-48EA-B92F-C58481CD0D94}"/>
                  </a:ext>
                </a:extLst>
              </p:cNvPr>
              <p:cNvSpPr>
                <a:spLocks noGrp="1" noRot="1" noChangeAspect="1" noMove="1" noResize="1" noEditPoints="1" noAdjustHandles="1" noChangeArrowheads="1" noChangeShapeType="1" noTextEdit="1"/>
              </p:cNvSpPr>
              <p:nvPr>
                <p:ph type="title"/>
              </p:nvPr>
            </p:nvSpPr>
            <p:spPr>
              <a:blipFill>
                <a:blip r:embed="rId3"/>
                <a:stretch>
                  <a:fillRect t="-7767" b="-45631"/>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51F23014-8E77-4EE3-A168-77E02F0426EA}"/>
              </a:ext>
            </a:extLst>
          </p:cNvPr>
          <p:cNvPicPr/>
          <p:nvPr/>
        </p:nvPicPr>
        <p:blipFill>
          <a:blip r:embed="rId4"/>
          <a:stretch>
            <a:fillRect/>
          </a:stretch>
        </p:blipFill>
        <p:spPr>
          <a:xfrm>
            <a:off x="600039" y="2759031"/>
            <a:ext cx="1258824" cy="520383"/>
          </a:xfrm>
          <a:prstGeom prst="rect">
            <a:avLst/>
          </a:prstGeom>
        </p:spPr>
      </p:pic>
      <p:sp>
        <p:nvSpPr>
          <p:cNvPr id="5" name="TextBox 4">
            <a:extLst>
              <a:ext uri="{FF2B5EF4-FFF2-40B4-BE49-F238E27FC236}">
                <a16:creationId xmlns:a16="http://schemas.microsoft.com/office/drawing/2014/main" id="{EA40F6E4-4805-4738-BA0D-718D2F0DF339}"/>
              </a:ext>
            </a:extLst>
          </p:cNvPr>
          <p:cNvSpPr txBox="1"/>
          <p:nvPr/>
        </p:nvSpPr>
        <p:spPr>
          <a:xfrm>
            <a:off x="490176" y="3371344"/>
            <a:ext cx="3205608" cy="307777"/>
          </a:xfrm>
          <a:prstGeom prst="rect">
            <a:avLst/>
          </a:prstGeom>
          <a:noFill/>
        </p:spPr>
        <p:txBody>
          <a:bodyPr wrap="square" rtlCol="0">
            <a:spAutoFit/>
          </a:bodyPr>
          <a:lstStyle/>
          <a:p>
            <a:r>
              <a:rPr lang="en-IN" dirty="0"/>
              <a:t>In this case A and B are</a:t>
            </a:r>
          </a:p>
        </p:txBody>
      </p:sp>
      <p:sp>
        <p:nvSpPr>
          <p:cNvPr id="6" name="Rectangle 2">
            <a:extLst>
              <a:ext uri="{FF2B5EF4-FFF2-40B4-BE49-F238E27FC236}">
                <a16:creationId xmlns:a16="http://schemas.microsoft.com/office/drawing/2014/main" id="{F140FC4A-07CD-4819-A0DC-6D0C9CDE25AB}"/>
              </a:ext>
            </a:extLst>
          </p:cNvPr>
          <p:cNvSpPr>
            <a:spLocks noChangeArrowheads="1"/>
          </p:cNvSpPr>
          <p:nvPr/>
        </p:nvSpPr>
        <p:spPr bwMode="auto">
          <a:xfrm>
            <a:off x="739320" y="214848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7" name="Object 6">
            <a:extLst>
              <a:ext uri="{FF2B5EF4-FFF2-40B4-BE49-F238E27FC236}">
                <a16:creationId xmlns:a16="http://schemas.microsoft.com/office/drawing/2014/main" id="{FBCED71C-A772-4D6C-B135-C388241EDBBC}"/>
              </a:ext>
            </a:extLst>
          </p:cNvPr>
          <p:cNvGraphicFramePr>
            <a:graphicFrameLocks noChangeAspect="1"/>
          </p:cNvGraphicFramePr>
          <p:nvPr>
            <p:extLst>
              <p:ext uri="{D42A27DB-BD31-4B8C-83A1-F6EECF244321}">
                <p14:modId xmlns:p14="http://schemas.microsoft.com/office/powerpoint/2010/main" val="4132617034"/>
              </p:ext>
            </p:extLst>
          </p:nvPr>
        </p:nvGraphicFramePr>
        <p:xfrm>
          <a:off x="546575" y="3712847"/>
          <a:ext cx="4213225" cy="406400"/>
        </p:xfrm>
        <a:graphic>
          <a:graphicData uri="http://schemas.openxmlformats.org/presentationml/2006/ole">
            <mc:AlternateContent xmlns:mc="http://schemas.openxmlformats.org/markup-compatibility/2006">
              <mc:Choice xmlns:v="urn:schemas-microsoft-com:vml" Requires="v">
                <p:oleObj spid="_x0000_s4165" name="Equation" r:id="rId5" imgW="4216320" imgH="406080" progId="Equation.DSMT4">
                  <p:embed/>
                </p:oleObj>
              </mc:Choice>
              <mc:Fallback>
                <p:oleObj name="Equation" r:id="rId5" imgW="4216320" imgH="406080"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575" y="3712847"/>
                        <a:ext cx="4213225"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4">
            <a:extLst>
              <a:ext uri="{FF2B5EF4-FFF2-40B4-BE49-F238E27FC236}">
                <a16:creationId xmlns:a16="http://schemas.microsoft.com/office/drawing/2014/main" id="{89D4F6B7-2F46-4048-BE2F-6EAB02C6B032}"/>
              </a:ext>
            </a:extLst>
          </p:cNvPr>
          <p:cNvSpPr>
            <a:spLocks noChangeArrowheads="1"/>
          </p:cNvSpPr>
          <p:nvPr/>
        </p:nvSpPr>
        <p:spPr bwMode="auto">
          <a:xfrm>
            <a:off x="782700" y="244951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9" name="Object 8">
            <a:extLst>
              <a:ext uri="{FF2B5EF4-FFF2-40B4-BE49-F238E27FC236}">
                <a16:creationId xmlns:a16="http://schemas.microsoft.com/office/drawing/2014/main" id="{E9F2453D-FAA5-455E-9D04-E08C8996BDB1}"/>
              </a:ext>
            </a:extLst>
          </p:cNvPr>
          <p:cNvGraphicFramePr>
            <a:graphicFrameLocks noChangeAspect="1"/>
          </p:cNvGraphicFramePr>
          <p:nvPr>
            <p:extLst>
              <p:ext uri="{D42A27DB-BD31-4B8C-83A1-F6EECF244321}">
                <p14:modId xmlns:p14="http://schemas.microsoft.com/office/powerpoint/2010/main" val="145684726"/>
              </p:ext>
            </p:extLst>
          </p:nvPr>
        </p:nvGraphicFramePr>
        <p:xfrm>
          <a:off x="546575" y="3982189"/>
          <a:ext cx="3276600" cy="244475"/>
        </p:xfrm>
        <a:graphic>
          <a:graphicData uri="http://schemas.openxmlformats.org/presentationml/2006/ole">
            <mc:AlternateContent xmlns:mc="http://schemas.openxmlformats.org/markup-compatibility/2006">
              <mc:Choice xmlns:v="urn:schemas-microsoft-com:vml" Requires="v">
                <p:oleObj spid="_x0000_s4166" name="Equation" r:id="rId7" imgW="3276360" imgH="241200" progId="Equation.DSMT4">
                  <p:embed/>
                </p:oleObj>
              </mc:Choice>
              <mc:Fallback>
                <p:oleObj name="Equation" r:id="rId7" imgW="3276360" imgH="241200" progId="Equation.DSMT4">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575" y="3982189"/>
                        <a:ext cx="3276600" cy="244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00" name="Picture 4"/>
          <p:cNvPicPr>
            <a:picLocks noChangeAspect="1" noChangeArrowheads="1"/>
          </p:cNvPicPr>
          <p:nvPr/>
        </p:nvPicPr>
        <p:blipFill rotWithShape="1">
          <a:blip r:embed="rId9"/>
          <a:srcRect l="-283" t="350" r="4879" b="-350"/>
          <a:stretch/>
        </p:blipFill>
        <p:spPr bwMode="auto">
          <a:xfrm>
            <a:off x="4705747" y="1046382"/>
            <a:ext cx="4438253" cy="1879090"/>
          </a:xfrm>
          <a:prstGeom prst="rect">
            <a:avLst/>
          </a:prstGeom>
          <a:noFill/>
          <a:ln w="9525">
            <a:noFill/>
            <a:miter lim="800000"/>
            <a:headEnd/>
            <a:tailEnd/>
          </a:ln>
          <a:effectLst/>
        </p:spPr>
      </p:pic>
      <p:graphicFrame>
        <p:nvGraphicFramePr>
          <p:cNvPr id="13" name="Object 12">
            <a:extLst>
              <a:ext uri="{FF2B5EF4-FFF2-40B4-BE49-F238E27FC236}">
                <a16:creationId xmlns:a16="http://schemas.microsoft.com/office/drawing/2014/main" id="{6D830A17-A57A-49DD-B6B8-928657258C2D}"/>
              </a:ext>
            </a:extLst>
          </p:cNvPr>
          <p:cNvGraphicFramePr>
            <a:graphicFrameLocks noChangeAspect="1"/>
          </p:cNvGraphicFramePr>
          <p:nvPr>
            <p:extLst>
              <p:ext uri="{D42A27DB-BD31-4B8C-83A1-F6EECF244321}">
                <p14:modId xmlns:p14="http://schemas.microsoft.com/office/powerpoint/2010/main" val="62004933"/>
              </p:ext>
            </p:extLst>
          </p:nvPr>
        </p:nvGraphicFramePr>
        <p:xfrm>
          <a:off x="879685" y="4294116"/>
          <a:ext cx="2492375" cy="479425"/>
        </p:xfrm>
        <a:graphic>
          <a:graphicData uri="http://schemas.openxmlformats.org/presentationml/2006/ole">
            <mc:AlternateContent xmlns:mc="http://schemas.openxmlformats.org/markup-compatibility/2006">
              <mc:Choice xmlns:v="urn:schemas-microsoft-com:vml" Requires="v">
                <p:oleObj spid="_x0000_s4167" name="Equation" r:id="rId10" imgW="2489040" imgH="482400" progId="Equation.DSMT4">
                  <p:embed/>
                </p:oleObj>
              </mc:Choice>
              <mc:Fallback>
                <p:oleObj name="Equation" r:id="rId10" imgW="2489040" imgH="482400" progId="Equation.DSMT4">
                  <p:embed/>
                  <p:pic>
                    <p:nvPicPr>
                      <p:cNvPr id="41" name="Object 40">
                        <a:extLst>
                          <a:ext uri="{FF2B5EF4-FFF2-40B4-BE49-F238E27FC236}">
                            <a16:creationId xmlns:a16="http://schemas.microsoft.com/office/drawing/2014/main" id="{6D830A17-A57A-49DD-B6B8-928657258C2D}"/>
                          </a:ext>
                        </a:extLst>
                      </p:cNvPr>
                      <p:cNvPicPr>
                        <a:picLocks noChangeAspect="1" noChangeArrowheads="1"/>
                      </p:cNvPicPr>
                      <p:nvPr/>
                    </p:nvPicPr>
                    <p:blipFill>
                      <a:blip r:embed="rId11"/>
                      <a:srcRect/>
                      <a:stretch>
                        <a:fillRect/>
                      </a:stretch>
                    </p:blipFill>
                    <p:spPr bwMode="auto">
                      <a:xfrm>
                        <a:off x="879685" y="4294116"/>
                        <a:ext cx="2492375"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454012" y="1823142"/>
            <a:ext cx="3292398" cy="461665"/>
          </a:xfrm>
          <a:prstGeom prst="rect">
            <a:avLst/>
          </a:prstGeom>
          <a:noFill/>
        </p:spPr>
        <p:txBody>
          <a:bodyPr wrap="square" rtlCol="0">
            <a:spAutoFit/>
          </a:bodyPr>
          <a:lstStyle/>
          <a:p>
            <a:r>
              <a:rPr lang="en-IN" sz="1200" dirty="0"/>
              <a:t>Squaring the above two equations, and converting them to quadratic, we get</a:t>
            </a:r>
          </a:p>
        </p:txBody>
      </p:sp>
      <p:graphicFrame>
        <p:nvGraphicFramePr>
          <p:cNvPr id="16" name="Object 15">
            <a:extLst>
              <a:ext uri="{FF2B5EF4-FFF2-40B4-BE49-F238E27FC236}">
                <a16:creationId xmlns:a16="http://schemas.microsoft.com/office/drawing/2014/main" id="{93D62E6A-FD04-4AB0-B622-63C8B8D18B78}"/>
              </a:ext>
            </a:extLst>
          </p:cNvPr>
          <p:cNvGraphicFramePr>
            <a:graphicFrameLocks noChangeAspect="1"/>
          </p:cNvGraphicFramePr>
          <p:nvPr>
            <p:extLst>
              <p:ext uri="{D42A27DB-BD31-4B8C-83A1-F6EECF244321}">
                <p14:modId xmlns:p14="http://schemas.microsoft.com/office/powerpoint/2010/main" val="2654474442"/>
              </p:ext>
            </p:extLst>
          </p:nvPr>
        </p:nvGraphicFramePr>
        <p:xfrm>
          <a:off x="600039" y="2400261"/>
          <a:ext cx="1149544" cy="273145"/>
        </p:xfrm>
        <a:graphic>
          <a:graphicData uri="http://schemas.openxmlformats.org/presentationml/2006/ole">
            <mc:AlternateContent xmlns:mc="http://schemas.openxmlformats.org/markup-compatibility/2006">
              <mc:Choice xmlns:v="urn:schemas-microsoft-com:vml" Requires="v">
                <p:oleObj spid="_x0000_s4168" name="Equation" r:id="rId12" imgW="977900" imgH="241300" progId="Equation.DSMT4">
                  <p:embed/>
                </p:oleObj>
              </mc:Choice>
              <mc:Fallback>
                <p:oleObj name="Equation" r:id="rId12" imgW="977900" imgH="241300" progId="Equation.DSMT4">
                  <p:embed/>
                  <p:pic>
                    <p:nvPicPr>
                      <p:cNvPr id="24" name="Object 23">
                        <a:extLst>
                          <a:ext uri="{FF2B5EF4-FFF2-40B4-BE49-F238E27FC236}">
                            <a16:creationId xmlns:a16="http://schemas.microsoft.com/office/drawing/2014/main" id="{93D62E6A-FD04-4AB0-B622-63C8B8D18B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0039" y="2400261"/>
                        <a:ext cx="1149544" cy="2731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533010280"/>
              </p:ext>
            </p:extLst>
          </p:nvPr>
        </p:nvGraphicFramePr>
        <p:xfrm>
          <a:off x="490176" y="1208408"/>
          <a:ext cx="2738310" cy="269342"/>
        </p:xfrm>
        <a:graphic>
          <a:graphicData uri="http://schemas.openxmlformats.org/presentationml/2006/ole">
            <mc:AlternateContent xmlns:mc="http://schemas.openxmlformats.org/markup-compatibility/2006">
              <mc:Choice xmlns:v="urn:schemas-microsoft-com:vml" Requires="v">
                <p:oleObj spid="_x0000_s4169" name="Equation" r:id="rId14" imgW="2323800" imgH="228600" progId="Equation.DSMT4">
                  <p:embed/>
                </p:oleObj>
              </mc:Choice>
              <mc:Fallback>
                <p:oleObj name="Equation" r:id="rId14" imgW="2323800" imgH="228600" progId="Equation.DSMT4">
                  <p:embed/>
                  <p:pic>
                    <p:nvPicPr>
                      <p:cNvPr id="0" name="Object 12"/>
                      <p:cNvPicPr>
                        <a:picLocks noChangeAspect="1" noChangeArrowheads="1"/>
                      </p:cNvPicPr>
                      <p:nvPr/>
                    </p:nvPicPr>
                    <p:blipFill>
                      <a:blip r:embed="rId15"/>
                      <a:srcRect/>
                      <a:stretch>
                        <a:fillRect/>
                      </a:stretch>
                    </p:blipFill>
                    <p:spPr bwMode="auto">
                      <a:xfrm>
                        <a:off x="490176" y="1208408"/>
                        <a:ext cx="2738310" cy="269342"/>
                      </a:xfrm>
                      <a:prstGeom prst="rect">
                        <a:avLst/>
                      </a:prstGeom>
                      <a:noFill/>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587233781"/>
              </p:ext>
            </p:extLst>
          </p:nvPr>
        </p:nvGraphicFramePr>
        <p:xfrm>
          <a:off x="462606" y="1482315"/>
          <a:ext cx="2765880" cy="278717"/>
        </p:xfrm>
        <a:graphic>
          <a:graphicData uri="http://schemas.openxmlformats.org/presentationml/2006/ole">
            <mc:AlternateContent xmlns:mc="http://schemas.openxmlformats.org/markup-compatibility/2006">
              <mc:Choice xmlns:v="urn:schemas-microsoft-com:vml" Requires="v">
                <p:oleObj spid="_x0000_s4170" name="Equation" r:id="rId16" imgW="2273040" imgH="228600" progId="Equation.DSMT4">
                  <p:embed/>
                </p:oleObj>
              </mc:Choice>
              <mc:Fallback>
                <p:oleObj name="Equation" r:id="rId16" imgW="2273040" imgH="228600" progId="Equation.DSMT4">
                  <p:embed/>
                  <p:pic>
                    <p:nvPicPr>
                      <p:cNvPr id="0" name="Object 11"/>
                      <p:cNvPicPr>
                        <a:picLocks noChangeAspect="1" noChangeArrowheads="1"/>
                      </p:cNvPicPr>
                      <p:nvPr/>
                    </p:nvPicPr>
                    <p:blipFill>
                      <a:blip r:embed="rId17"/>
                      <a:srcRect/>
                      <a:stretch>
                        <a:fillRect/>
                      </a:stretch>
                    </p:blipFill>
                    <p:spPr bwMode="auto">
                      <a:xfrm>
                        <a:off x="462606" y="1482315"/>
                        <a:ext cx="2765880" cy="278717"/>
                      </a:xfrm>
                      <a:prstGeom prst="rect">
                        <a:avLst/>
                      </a:prstGeom>
                      <a:noFill/>
                    </p:spPr>
                  </p:pic>
                </p:oleObj>
              </mc:Fallback>
            </mc:AlternateContent>
          </a:graphicData>
        </a:graphic>
      </p:graphicFrame>
      <p:sp>
        <p:nvSpPr>
          <p:cNvPr id="18" name="Rectangle 13"/>
          <p:cNvSpPr>
            <a:spLocks noChangeArrowheads="1"/>
          </p:cNvSpPr>
          <p:nvPr/>
        </p:nvSpPr>
        <p:spPr bwMode="auto">
          <a:xfrm>
            <a:off x="490176" y="7512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98658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592B0D88-5D03-4DE9-B021-A0BA70B86F48}"/>
                  </a:ext>
                </a:extLst>
              </p:cNvPr>
              <p:cNvSpPr>
                <a:spLocks noGrp="1"/>
              </p:cNvSpPr>
              <p:nvPr>
                <p:ph type="title"/>
              </p:nvPr>
            </p:nvSpPr>
            <p:spPr/>
            <p:txBody>
              <a:bodyPr/>
              <a:lstStyle/>
              <a:p>
                <a:r>
                  <a:rPr lang="en-IN" dirty="0"/>
                  <a:t>Case 3 : </a:t>
                </a:r>
                <a14:m>
                  <m:oMath xmlns:m="http://schemas.openxmlformats.org/officeDocument/2006/math">
                    <m:sSub>
                      <m:sSubPr>
                        <m:ctrlPr>
                          <a:rPr lang="en-IN" sz="3000" i="1">
                            <a:latin typeface="Cambria Math" panose="02040503050406030204" pitchFamily="18" charset="0"/>
                          </a:rPr>
                        </m:ctrlPr>
                      </m:sSubPr>
                      <m:e>
                        <m:r>
                          <a:rPr lang="en-IN" sz="3000" b="0" i="1" smtClean="0">
                            <a:latin typeface="Cambria Math" panose="02040503050406030204" pitchFamily="18" charset="0"/>
                          </a:rPr>
                          <m:t>𝑟</m:t>
                        </m:r>
                      </m:e>
                      <m:sub>
                        <m:r>
                          <a:rPr lang="en-IN" sz="3000" b="0" i="1" smtClean="0">
                            <a:latin typeface="Cambria Math" panose="02040503050406030204" pitchFamily="18" charset="0"/>
                          </a:rPr>
                          <m:t>1</m:t>
                        </m:r>
                      </m:sub>
                    </m:sSub>
                  </m:oMath>
                </a14:m>
                <a:r>
                  <a:rPr lang="en-IN" dirty="0"/>
                  <a:t> given </a:t>
                </a:r>
              </a:p>
            </p:txBody>
          </p:sp>
        </mc:Choice>
        <mc:Fallback xmlns="">
          <p:sp>
            <p:nvSpPr>
              <p:cNvPr id="3" name="Title 2">
                <a:extLst>
                  <a:ext uri="{FF2B5EF4-FFF2-40B4-BE49-F238E27FC236}">
                    <a16:creationId xmlns:a16="http://schemas.microsoft.com/office/drawing/2014/main" xmlns="" xmlns:a14="http://schemas.microsoft.com/office/drawing/2010/main" id="{592B0D88-5D03-4DE9-B021-A0BA70B86F48}"/>
                  </a:ext>
                </a:extLst>
              </p:cNvPr>
              <p:cNvSpPr>
                <a:spLocks noGrp="1" noRot="1" noChangeAspect="1" noMove="1" noResize="1" noEditPoints="1" noAdjustHandles="1" noChangeArrowheads="1" noChangeShapeType="1" noTextEdit="1"/>
              </p:cNvSpPr>
              <p:nvPr>
                <p:ph type="title"/>
              </p:nvPr>
            </p:nvSpPr>
            <p:spPr>
              <a:blipFill>
                <a:blip r:embed="rId3"/>
                <a:stretch>
                  <a:fillRect t="-7767" b="-45631"/>
                </a:stretch>
              </a:blipFill>
            </p:spPr>
            <p:txBody>
              <a:bodyPr/>
              <a:lstStyle/>
              <a:p>
                <a:r>
                  <a:rPr lang="en-IN">
                    <a:noFill/>
                  </a:rPr>
                  <a:t> </a:t>
                </a:r>
              </a:p>
            </p:txBody>
          </p:sp>
        </mc:Fallback>
      </mc:AlternateContent>
      <p:sp>
        <p:nvSpPr>
          <p:cNvPr id="4" name="Rectangle 2">
            <a:extLst>
              <a:ext uri="{FF2B5EF4-FFF2-40B4-BE49-F238E27FC236}">
                <a16:creationId xmlns:a16="http://schemas.microsoft.com/office/drawing/2014/main" id="{9218E04E-7F1E-48B3-A8A6-196A9EE880A4}"/>
              </a:ext>
            </a:extLst>
          </p:cNvPr>
          <p:cNvSpPr>
            <a:spLocks noChangeArrowheads="1"/>
          </p:cNvSpPr>
          <p:nvPr/>
        </p:nvSpPr>
        <p:spPr bwMode="auto">
          <a:xfrm>
            <a:off x="804672" y="12587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Object 4">
            <a:extLst>
              <a:ext uri="{FF2B5EF4-FFF2-40B4-BE49-F238E27FC236}">
                <a16:creationId xmlns:a16="http://schemas.microsoft.com/office/drawing/2014/main" id="{AA7F1D0C-3EA8-4321-8F3F-5E219FA81D0B}"/>
              </a:ext>
            </a:extLst>
          </p:cNvPr>
          <p:cNvGraphicFramePr>
            <a:graphicFrameLocks noChangeAspect="1"/>
          </p:cNvGraphicFramePr>
          <p:nvPr/>
        </p:nvGraphicFramePr>
        <p:xfrm>
          <a:off x="689738" y="1421563"/>
          <a:ext cx="3132455" cy="304800"/>
        </p:xfrm>
        <a:graphic>
          <a:graphicData uri="http://schemas.openxmlformats.org/presentationml/2006/ole">
            <mc:AlternateContent xmlns:mc="http://schemas.openxmlformats.org/markup-compatibility/2006">
              <mc:Choice xmlns:v="urn:schemas-microsoft-com:vml" Requires="v">
                <p:oleObj spid="_x0000_s5161" name="Equation" r:id="rId4" imgW="2324100" imgH="228600" progId="Equation.DSMT4">
                  <p:embed/>
                </p:oleObj>
              </mc:Choice>
              <mc:Fallback>
                <p:oleObj name="Equation" r:id="rId4" imgW="2324100" imgH="2286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738" y="1421563"/>
                        <a:ext cx="3132455"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4">
            <a:extLst>
              <a:ext uri="{FF2B5EF4-FFF2-40B4-BE49-F238E27FC236}">
                <a16:creationId xmlns:a16="http://schemas.microsoft.com/office/drawing/2014/main" id="{1E8B106E-5306-47AB-AF1A-9246098FD3D9}"/>
              </a:ext>
            </a:extLst>
          </p:cNvPr>
          <p:cNvSpPr>
            <a:spLocks noChangeArrowheads="1"/>
          </p:cNvSpPr>
          <p:nvPr/>
        </p:nvSpPr>
        <p:spPr bwMode="auto">
          <a:xfrm>
            <a:off x="804672" y="153303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7" name="Object 6">
            <a:extLst>
              <a:ext uri="{FF2B5EF4-FFF2-40B4-BE49-F238E27FC236}">
                <a16:creationId xmlns:a16="http://schemas.microsoft.com/office/drawing/2014/main" id="{604E5F1B-89D0-48A2-AEF9-DC6854DAD1C8}"/>
              </a:ext>
            </a:extLst>
          </p:cNvPr>
          <p:cNvGraphicFramePr>
            <a:graphicFrameLocks noChangeAspect="1"/>
          </p:cNvGraphicFramePr>
          <p:nvPr/>
        </p:nvGraphicFramePr>
        <p:xfrm>
          <a:off x="684530" y="1707846"/>
          <a:ext cx="3078163" cy="312738"/>
        </p:xfrm>
        <a:graphic>
          <a:graphicData uri="http://schemas.openxmlformats.org/presentationml/2006/ole">
            <mc:AlternateContent xmlns:mc="http://schemas.openxmlformats.org/markup-compatibility/2006">
              <mc:Choice xmlns:v="urn:schemas-microsoft-com:vml" Requires="v">
                <p:oleObj spid="_x0000_s5162" name="Equation" r:id="rId6" imgW="2247900" imgH="228600" progId="Equation.DSMT4">
                  <p:embed/>
                </p:oleObj>
              </mc:Choice>
              <mc:Fallback>
                <p:oleObj name="Equation" r:id="rId6" imgW="2247900" imgH="22860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530" y="1707846"/>
                        <a:ext cx="3078163" cy="312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a:extLst>
              <a:ext uri="{FF2B5EF4-FFF2-40B4-BE49-F238E27FC236}">
                <a16:creationId xmlns:a16="http://schemas.microsoft.com/office/drawing/2014/main" id="{2B32D162-C722-4381-95A3-9A6A21780043}"/>
              </a:ext>
            </a:extLst>
          </p:cNvPr>
          <p:cNvSpPr txBox="1"/>
          <p:nvPr/>
        </p:nvSpPr>
        <p:spPr>
          <a:xfrm>
            <a:off x="365760" y="2193051"/>
            <a:ext cx="3101975" cy="461665"/>
          </a:xfrm>
          <a:prstGeom prst="rect">
            <a:avLst/>
          </a:prstGeom>
          <a:noFill/>
        </p:spPr>
        <p:txBody>
          <a:bodyPr wrap="square" rtlCol="0">
            <a:spAutoFit/>
          </a:bodyPr>
          <a:lstStyle/>
          <a:p>
            <a:pPr algn="ctr"/>
            <a:r>
              <a:rPr lang="en-IN" sz="1200" dirty="0"/>
              <a:t>Squaring the above two equation and representing it in the form </a:t>
            </a:r>
          </a:p>
        </p:txBody>
      </p:sp>
      <p:sp>
        <p:nvSpPr>
          <p:cNvPr id="9" name="Rectangle 6">
            <a:extLst>
              <a:ext uri="{FF2B5EF4-FFF2-40B4-BE49-F238E27FC236}">
                <a16:creationId xmlns:a16="http://schemas.microsoft.com/office/drawing/2014/main" id="{5E55D5C6-162D-46F2-BE35-DC3CDDACB079}"/>
              </a:ext>
            </a:extLst>
          </p:cNvPr>
          <p:cNvSpPr>
            <a:spLocks noChangeArrowheads="1"/>
          </p:cNvSpPr>
          <p:nvPr/>
        </p:nvSpPr>
        <p:spPr bwMode="auto">
          <a:xfrm>
            <a:off x="804672" y="2323835"/>
            <a:ext cx="94548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10" name="Object 9">
            <a:extLst>
              <a:ext uri="{FF2B5EF4-FFF2-40B4-BE49-F238E27FC236}">
                <a16:creationId xmlns:a16="http://schemas.microsoft.com/office/drawing/2014/main" id="{AD8113F5-E7EA-4C88-AC96-0A7DEE4BF4D4}"/>
              </a:ext>
            </a:extLst>
          </p:cNvPr>
          <p:cNvGraphicFramePr>
            <a:graphicFrameLocks noChangeAspect="1"/>
          </p:cNvGraphicFramePr>
          <p:nvPr/>
        </p:nvGraphicFramePr>
        <p:xfrm>
          <a:off x="627888" y="2719616"/>
          <a:ext cx="3194305" cy="981583"/>
        </p:xfrm>
        <a:graphic>
          <a:graphicData uri="http://schemas.openxmlformats.org/presentationml/2006/ole">
            <mc:AlternateContent xmlns:mc="http://schemas.openxmlformats.org/markup-compatibility/2006">
              <mc:Choice xmlns:v="urn:schemas-microsoft-com:vml" Requires="v">
                <p:oleObj spid="_x0000_s5163" name="Equation" r:id="rId8" imgW="3048000" imgH="939800" progId="Equation.DSMT4">
                  <p:embed/>
                </p:oleObj>
              </mc:Choice>
              <mc:Fallback>
                <p:oleObj name="Equation" r:id="rId8" imgW="3048000" imgH="93980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7888" y="2719616"/>
                        <a:ext cx="3194305" cy="9815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8">
            <a:extLst>
              <a:ext uri="{FF2B5EF4-FFF2-40B4-BE49-F238E27FC236}">
                <a16:creationId xmlns:a16="http://schemas.microsoft.com/office/drawing/2014/main" id="{53D5A005-DFC9-43D9-8F98-F34CE4EFC624}"/>
              </a:ext>
            </a:extLst>
          </p:cNvPr>
          <p:cNvSpPr>
            <a:spLocks noChangeArrowheads="1"/>
          </p:cNvSpPr>
          <p:nvPr/>
        </p:nvSpPr>
        <p:spPr bwMode="auto">
          <a:xfrm flipV="1">
            <a:off x="5233471" y="-1"/>
            <a:ext cx="507768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5125" name="Picture 5"/>
          <p:cNvPicPr>
            <a:picLocks noChangeAspect="1" noChangeArrowheads="1"/>
          </p:cNvPicPr>
          <p:nvPr/>
        </p:nvPicPr>
        <p:blipFill>
          <a:blip r:embed="rId10"/>
          <a:srcRect/>
          <a:stretch>
            <a:fillRect/>
          </a:stretch>
        </p:blipFill>
        <p:spPr bwMode="auto">
          <a:xfrm>
            <a:off x="4045057" y="1534332"/>
            <a:ext cx="4897466" cy="2262753"/>
          </a:xfrm>
          <a:prstGeom prst="rect">
            <a:avLst/>
          </a:prstGeom>
          <a:noFill/>
          <a:ln w="9525">
            <a:noFill/>
            <a:miter lim="800000"/>
            <a:headEnd/>
            <a:tailEnd/>
          </a:ln>
          <a:effectLst/>
        </p:spPr>
      </p:pic>
    </p:spTree>
    <p:extLst>
      <p:ext uri="{BB962C8B-B14F-4D97-AF65-F5344CB8AC3E}">
        <p14:creationId xmlns:p14="http://schemas.microsoft.com/office/powerpoint/2010/main" val="2481232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79DE61-0C5F-4F35-92BC-12AE5CD49F2A}"/>
              </a:ext>
            </a:extLst>
          </p:cNvPr>
          <p:cNvSpPr/>
          <p:nvPr/>
        </p:nvSpPr>
        <p:spPr>
          <a:xfrm>
            <a:off x="2097024" y="1060704"/>
            <a:ext cx="4949951" cy="523220"/>
          </a:xfrm>
          <a:prstGeom prst="rect">
            <a:avLst/>
          </a:prstGeom>
        </p:spPr>
        <p:txBody>
          <a:bodyPr wrap="square">
            <a:spAutoFit/>
          </a:bodyPr>
          <a:lstStyle/>
          <a:p>
            <a:endParaRPr lang="en-IN" dirty="0"/>
          </a:p>
          <a:p>
            <a:endParaRPr lang="en-IN"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2C56F1C-70AA-40D8-BEF1-E5F636FB8C6F}"/>
                  </a:ext>
                </a:extLst>
              </p:cNvPr>
              <p:cNvSpPr/>
              <p:nvPr/>
            </p:nvSpPr>
            <p:spPr>
              <a:xfrm>
                <a:off x="350813" y="1364066"/>
                <a:ext cx="4358053" cy="24752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IN" i="1" smtClean="0">
                              <a:latin typeface="Cambria Math" panose="02040503050406030204" pitchFamily="18" charset="0"/>
                            </a:rPr>
                          </m:ctrlPr>
                        </m:mPr>
                        <m:mr>
                          <m:e>
                            <m:r>
                              <a:rPr lang="en-IN" i="1">
                                <a:latin typeface="Cambria Math" panose="02040503050406030204" pitchFamily="18" charset="0"/>
                              </a:rPr>
                              <m:t>𝐿𝑒𝑡</m:t>
                            </m:r>
                            <m:r>
                              <m:rPr>
                                <m:nor/>
                              </m:rPr>
                              <a:rPr lang="en-IN" i="1">
                                <a:latin typeface="Cambria Math" panose="02040503050406030204" pitchFamily="18" charset="0"/>
                              </a:rPr>
                              <m:t> </m:t>
                            </m:r>
                            <m:r>
                              <a:rPr lang="en-IN" i="1">
                                <a:latin typeface="Cambria Math" panose="02040503050406030204" pitchFamily="18" charset="0"/>
                              </a:rPr>
                              <m:t>𝑡</m:t>
                            </m:r>
                            <m:r>
                              <a:rPr lang="en-IN">
                                <a:latin typeface="Cambria Math" panose="02040503050406030204" pitchFamily="18" charset="0"/>
                              </a:rPr>
                              <m:t>=</m:t>
                            </m:r>
                            <m:r>
                              <m:rPr>
                                <m:sty m:val="p"/>
                              </m:rPr>
                              <a:rPr lang="en-IN">
                                <a:latin typeface="Cambria Math" panose="02040503050406030204" pitchFamily="18" charset="0"/>
                              </a:rPr>
                              <m:t>tan</m:t>
                            </m:r>
                            <m:d>
                              <m:dPr>
                                <m:ctrlPr>
                                  <a:rPr lang="en-IN" i="1">
                                    <a:latin typeface="Cambria Math" panose="02040503050406030204" pitchFamily="18" charset="0"/>
                                  </a:rPr>
                                </m:ctrlPr>
                              </m:dPr>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𝜃</m:t>
                                        </m:r>
                                      </m:e>
                                      <m:sub>
                                        <m:r>
                                          <a:rPr lang="en-IN">
                                            <a:latin typeface="Cambria Math" panose="02040503050406030204" pitchFamily="18" charset="0"/>
                                          </a:rPr>
                                          <m:t>2</m:t>
                                        </m:r>
                                      </m:sub>
                                    </m:sSub>
                                  </m:num>
                                  <m:den>
                                    <m:r>
                                      <a:rPr lang="en-IN">
                                        <a:latin typeface="Cambria Math" panose="02040503050406030204" pitchFamily="18" charset="0"/>
                                      </a:rPr>
                                      <m:t>2</m:t>
                                    </m:r>
                                  </m:den>
                                </m:f>
                              </m:e>
                            </m:d>
                            <m:r>
                              <m:rPr>
                                <m:nor/>
                              </m:rPr>
                              <a:rPr lang="en-IN" i="1">
                                <a:latin typeface="Cambria Math" panose="02040503050406030204" pitchFamily="18" charset="0"/>
                              </a:rPr>
                              <m:t>          </m:t>
                            </m:r>
                            <m:r>
                              <m:rPr>
                                <m:sty m:val="p"/>
                              </m:rPr>
                              <a:rPr lang="en-IN">
                                <a:latin typeface="Cambria Math" panose="02040503050406030204" pitchFamily="18" charset="0"/>
                              </a:rPr>
                              <m:t>sin</m:t>
                            </m:r>
                            <m:sSub>
                              <m:sSubPr>
                                <m:ctrlPr>
                                  <a:rPr lang="en-IN" i="1">
                                    <a:latin typeface="Cambria Math" panose="02040503050406030204" pitchFamily="18" charset="0"/>
                                  </a:rPr>
                                </m:ctrlPr>
                              </m:sSubPr>
                              <m:e>
                                <m:r>
                                  <a:rPr lang="en-IN" i="1">
                                    <a:latin typeface="Cambria Math" panose="02040503050406030204" pitchFamily="18" charset="0"/>
                                  </a:rPr>
                                  <m:t>𝜃</m:t>
                                </m:r>
                              </m:e>
                              <m:sub>
                                <m:r>
                                  <a:rPr lang="en-IN">
                                    <a:latin typeface="Cambria Math" panose="02040503050406030204" pitchFamily="18" charset="0"/>
                                  </a:rPr>
                                  <m:t>2</m:t>
                                </m:r>
                              </m:sub>
                            </m:sSub>
                            <m:r>
                              <a:rPr lang="en-IN">
                                <a:latin typeface="Cambria Math" panose="02040503050406030204" pitchFamily="18" charset="0"/>
                              </a:rPr>
                              <m:t>=</m:t>
                            </m:r>
                            <m:f>
                              <m:fPr>
                                <m:ctrlPr>
                                  <a:rPr lang="en-IN" i="1">
                                    <a:latin typeface="Cambria Math" panose="02040503050406030204" pitchFamily="18" charset="0"/>
                                  </a:rPr>
                                </m:ctrlPr>
                              </m:fPr>
                              <m:num>
                                <m:r>
                                  <a:rPr lang="en-IN">
                                    <a:latin typeface="Cambria Math" panose="02040503050406030204" pitchFamily="18" charset="0"/>
                                  </a:rPr>
                                  <m:t>2</m:t>
                                </m:r>
                                <m:r>
                                  <a:rPr lang="en-IN" i="1">
                                    <a:latin typeface="Cambria Math" panose="02040503050406030204" pitchFamily="18" charset="0"/>
                                  </a:rPr>
                                  <m:t>𝑡</m:t>
                                </m:r>
                              </m:num>
                              <m:den>
                                <m:r>
                                  <a:rPr lang="en-IN">
                                    <a:latin typeface="Cambria Math" panose="02040503050406030204" pitchFamily="18" charset="0"/>
                                  </a:rPr>
                                  <m:t>1+</m:t>
                                </m:r>
                                <m:sSup>
                                  <m:sSupPr>
                                    <m:ctrlPr>
                                      <a:rPr lang="en-IN" i="1">
                                        <a:latin typeface="Cambria Math" panose="02040503050406030204" pitchFamily="18" charset="0"/>
                                      </a:rPr>
                                    </m:ctrlPr>
                                  </m:sSupPr>
                                  <m:e>
                                    <m:r>
                                      <a:rPr lang="en-IN" i="1">
                                        <a:latin typeface="Cambria Math" panose="02040503050406030204" pitchFamily="18" charset="0"/>
                                      </a:rPr>
                                      <m:t>𝑡</m:t>
                                    </m:r>
                                  </m:e>
                                  <m:sup>
                                    <m:r>
                                      <a:rPr lang="en-IN">
                                        <a:latin typeface="Cambria Math" panose="02040503050406030204" pitchFamily="18" charset="0"/>
                                      </a:rPr>
                                      <m:t>2</m:t>
                                    </m:r>
                                  </m:sup>
                                </m:sSup>
                              </m:den>
                            </m:f>
                            <m:r>
                              <m:rPr>
                                <m:nor/>
                              </m:rPr>
                              <a:rPr lang="en-IN" i="1">
                                <a:latin typeface="Cambria Math" panose="02040503050406030204" pitchFamily="18" charset="0"/>
                              </a:rPr>
                              <m:t>        </m:t>
                            </m:r>
                            <m:r>
                              <m:rPr>
                                <m:sty m:val="p"/>
                              </m:rPr>
                              <a:rPr lang="en-IN">
                                <a:latin typeface="Cambria Math" panose="02040503050406030204" pitchFamily="18" charset="0"/>
                              </a:rPr>
                              <m:t>cos</m:t>
                            </m:r>
                            <m:sSub>
                              <m:sSubPr>
                                <m:ctrlPr>
                                  <a:rPr lang="en-IN" i="1">
                                    <a:latin typeface="Cambria Math" panose="02040503050406030204" pitchFamily="18" charset="0"/>
                                  </a:rPr>
                                </m:ctrlPr>
                              </m:sSubPr>
                              <m:e>
                                <m:r>
                                  <a:rPr lang="en-IN" i="1">
                                    <a:latin typeface="Cambria Math" panose="02040503050406030204" pitchFamily="18" charset="0"/>
                                  </a:rPr>
                                  <m:t>𝜃</m:t>
                                </m:r>
                              </m:e>
                              <m:sub>
                                <m:r>
                                  <a:rPr lang="en-IN">
                                    <a:latin typeface="Cambria Math" panose="02040503050406030204" pitchFamily="18" charset="0"/>
                                  </a:rPr>
                                  <m:t>2</m:t>
                                </m:r>
                              </m:sub>
                            </m:sSub>
                            <m:r>
                              <a:rPr lang="en-IN">
                                <a:latin typeface="Cambria Math" panose="02040503050406030204" pitchFamily="18" charset="0"/>
                              </a:rPr>
                              <m:t>=</m:t>
                            </m:r>
                            <m:f>
                              <m:fPr>
                                <m:ctrlPr>
                                  <a:rPr lang="en-IN" i="1">
                                    <a:latin typeface="Cambria Math" panose="02040503050406030204" pitchFamily="18" charset="0"/>
                                  </a:rPr>
                                </m:ctrlPr>
                              </m:fPr>
                              <m:num>
                                <m:r>
                                  <a:rPr lang="en-IN">
                                    <a:latin typeface="Cambria Math" panose="02040503050406030204" pitchFamily="18" charset="0"/>
                                  </a:rPr>
                                  <m:t>1−</m:t>
                                </m:r>
                                <m:sSup>
                                  <m:sSupPr>
                                    <m:ctrlPr>
                                      <a:rPr lang="en-IN" i="1">
                                        <a:latin typeface="Cambria Math" panose="02040503050406030204" pitchFamily="18" charset="0"/>
                                      </a:rPr>
                                    </m:ctrlPr>
                                  </m:sSupPr>
                                  <m:e>
                                    <m:r>
                                      <a:rPr lang="en-IN" i="1">
                                        <a:latin typeface="Cambria Math" panose="02040503050406030204" pitchFamily="18" charset="0"/>
                                      </a:rPr>
                                      <m:t>𝑡</m:t>
                                    </m:r>
                                  </m:e>
                                  <m:sup>
                                    <m:r>
                                      <a:rPr lang="en-IN">
                                        <a:latin typeface="Cambria Math" panose="02040503050406030204" pitchFamily="18" charset="0"/>
                                      </a:rPr>
                                      <m:t>2</m:t>
                                    </m:r>
                                  </m:sup>
                                </m:sSup>
                              </m:num>
                              <m:den>
                                <m:r>
                                  <a:rPr lang="en-IN">
                                    <a:latin typeface="Cambria Math" panose="02040503050406030204" pitchFamily="18" charset="0"/>
                                  </a:rPr>
                                  <m:t>1+</m:t>
                                </m:r>
                                <m:sSup>
                                  <m:sSupPr>
                                    <m:ctrlPr>
                                      <a:rPr lang="en-IN" i="1">
                                        <a:latin typeface="Cambria Math" panose="02040503050406030204" pitchFamily="18" charset="0"/>
                                      </a:rPr>
                                    </m:ctrlPr>
                                  </m:sSupPr>
                                  <m:e>
                                    <m:r>
                                      <a:rPr lang="en-IN" i="1">
                                        <a:latin typeface="Cambria Math" panose="02040503050406030204" pitchFamily="18" charset="0"/>
                                      </a:rPr>
                                      <m:t>𝑡</m:t>
                                    </m:r>
                                  </m:e>
                                  <m:sup>
                                    <m:r>
                                      <a:rPr lang="en-IN">
                                        <a:latin typeface="Cambria Math" panose="02040503050406030204" pitchFamily="18" charset="0"/>
                                      </a:rPr>
                                      <m:t>2</m:t>
                                    </m:r>
                                  </m:sup>
                                </m:sSup>
                              </m:den>
                            </m:f>
                          </m:e>
                        </m:mr>
                        <m:mr>
                          <m:e>
                            <m:r>
                              <m:rPr>
                                <m:nor/>
                              </m:rPr>
                              <a:rPr lang="en-IN" i="1">
                                <a:latin typeface="Cambria Math" panose="02040503050406030204" pitchFamily="18" charset="0"/>
                              </a:rPr>
                              <m:t> </m:t>
                            </m:r>
                            <m:r>
                              <a:rPr lang="en-IN">
                                <a:latin typeface="Cambria Math" panose="02040503050406030204" pitchFamily="18" charset="0"/>
                              </a:rPr>
                              <m:t>(</m:t>
                            </m:r>
                            <m:r>
                              <a:rPr lang="en-IN" i="1">
                                <a:latin typeface="Cambria Math" panose="02040503050406030204" pitchFamily="18" charset="0"/>
                              </a:rPr>
                              <m:t>𝐶</m:t>
                            </m:r>
                            <m:r>
                              <a:rPr lang="en-IN">
                                <a:latin typeface="Cambria Math" panose="02040503050406030204" pitchFamily="18" charset="0"/>
                              </a:rPr>
                              <m:t>−</m:t>
                            </m:r>
                            <m:r>
                              <a:rPr lang="en-IN" i="1">
                                <a:latin typeface="Cambria Math" panose="02040503050406030204" pitchFamily="18" charset="0"/>
                              </a:rPr>
                              <m:t>𝐴</m:t>
                            </m:r>
                            <m:r>
                              <a:rPr lang="en-IN">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𝑡</m:t>
                                </m:r>
                              </m:e>
                              <m:sup>
                                <m:r>
                                  <a:rPr lang="en-IN">
                                    <a:latin typeface="Cambria Math" panose="02040503050406030204" pitchFamily="18" charset="0"/>
                                  </a:rPr>
                                  <m:t>2</m:t>
                                </m:r>
                              </m:sup>
                            </m:sSup>
                            <m:r>
                              <a:rPr lang="en-IN">
                                <a:latin typeface="Cambria Math" panose="02040503050406030204" pitchFamily="18" charset="0"/>
                              </a:rPr>
                              <m:t>+2</m:t>
                            </m:r>
                            <m:r>
                              <a:rPr lang="en-IN" i="1">
                                <a:latin typeface="Cambria Math" panose="02040503050406030204" pitchFamily="18" charset="0"/>
                              </a:rPr>
                              <m:t>𝐵𝑡</m:t>
                            </m:r>
                            <m:r>
                              <a:rPr lang="en-IN">
                                <a:latin typeface="Cambria Math" panose="02040503050406030204" pitchFamily="18" charset="0"/>
                              </a:rPr>
                              <m:t>+(</m:t>
                            </m:r>
                            <m:r>
                              <a:rPr lang="en-IN" i="1">
                                <a:latin typeface="Cambria Math" panose="02040503050406030204" pitchFamily="18" charset="0"/>
                              </a:rPr>
                              <m:t>𝐴</m:t>
                            </m:r>
                            <m:r>
                              <a:rPr lang="en-IN">
                                <a:latin typeface="Cambria Math" panose="02040503050406030204" pitchFamily="18" charset="0"/>
                              </a:rPr>
                              <m:t>+</m:t>
                            </m:r>
                            <m:r>
                              <a:rPr lang="en-IN" i="1">
                                <a:latin typeface="Cambria Math" panose="02040503050406030204" pitchFamily="18" charset="0"/>
                              </a:rPr>
                              <m:t>𝐶</m:t>
                            </m:r>
                            <m:r>
                              <a:rPr lang="en-IN">
                                <a:latin typeface="Cambria Math" panose="02040503050406030204" pitchFamily="18" charset="0"/>
                              </a:rPr>
                              <m:t>)=0</m:t>
                            </m:r>
                          </m:e>
                        </m:mr>
                        <m:mr>
                          <m:e>
                            <m:r>
                              <m:rPr>
                                <m:nor/>
                              </m:rPr>
                              <a:rPr lang="en-IN" i="1">
                                <a:latin typeface="Cambria Math" panose="02040503050406030204" pitchFamily="18" charset="0"/>
                              </a:rPr>
                              <m:t> </m:t>
                            </m:r>
                            <m:r>
                              <m:rPr>
                                <m:sty m:val="p"/>
                              </m:rPr>
                              <a:rPr lang="en-IN">
                                <a:latin typeface="Cambria Math" panose="02040503050406030204" pitchFamily="18" charset="0"/>
                              </a:rPr>
                              <m:t>tan</m:t>
                            </m:r>
                            <m:d>
                              <m:dPr>
                                <m:ctrlPr>
                                  <a:rPr lang="en-IN" i="1">
                                    <a:latin typeface="Cambria Math" panose="02040503050406030204" pitchFamily="18" charset="0"/>
                                  </a:rPr>
                                </m:ctrlPr>
                              </m:dPr>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𝜃</m:t>
                                        </m:r>
                                      </m:e>
                                      <m:sub>
                                        <m:r>
                                          <a:rPr lang="en-IN">
                                            <a:latin typeface="Cambria Math" panose="02040503050406030204" pitchFamily="18" charset="0"/>
                                          </a:rPr>
                                          <m:t>2</m:t>
                                        </m:r>
                                      </m:sub>
                                    </m:sSub>
                                  </m:num>
                                  <m:den>
                                    <m:r>
                                      <a:rPr lang="en-IN">
                                        <a:latin typeface="Cambria Math" panose="02040503050406030204" pitchFamily="18" charset="0"/>
                                      </a:rPr>
                                      <m:t>2</m:t>
                                    </m:r>
                                  </m:den>
                                </m:f>
                              </m:e>
                            </m:d>
                            <m:r>
                              <a:rPr lang="en-IN">
                                <a:latin typeface="Cambria Math" panose="02040503050406030204" pitchFamily="18" charset="0"/>
                              </a:rPr>
                              <m:t>=</m:t>
                            </m:r>
                            <m:f>
                              <m:fPr>
                                <m:ctrlPr>
                                  <a:rPr lang="en-IN" i="1">
                                    <a:latin typeface="Cambria Math" panose="02040503050406030204" pitchFamily="18" charset="0"/>
                                  </a:rPr>
                                </m:ctrlPr>
                              </m:fPr>
                              <m:num>
                                <m:r>
                                  <a:rPr lang="en-IN">
                                    <a:latin typeface="Cambria Math" panose="02040503050406030204" pitchFamily="18" charset="0"/>
                                  </a:rPr>
                                  <m:t>−</m:t>
                                </m:r>
                                <m:r>
                                  <a:rPr lang="en-IN" i="1">
                                    <a:latin typeface="Cambria Math" panose="02040503050406030204" pitchFamily="18" charset="0"/>
                                  </a:rPr>
                                  <m:t>𝐵</m:t>
                                </m:r>
                                <m:r>
                                  <a:rPr lang="en-IN">
                                    <a:latin typeface="Cambria Math" panose="02040503050406030204" pitchFamily="18" charset="0"/>
                                  </a:rPr>
                                  <m:t>±</m:t>
                                </m:r>
                                <m:rad>
                                  <m:radPr>
                                    <m:degHide m:val="on"/>
                                    <m:ctrlPr>
                                      <a:rPr lang="en-IN" i="1">
                                        <a:latin typeface="Cambria Math" panose="02040503050406030204" pitchFamily="18" charset="0"/>
                                      </a:rPr>
                                    </m:ctrlPr>
                                  </m:radPr>
                                  <m:deg/>
                                  <m:e>
                                    <m:sSup>
                                      <m:sSupPr>
                                        <m:ctrlPr>
                                          <a:rPr lang="en-IN" i="1">
                                            <a:latin typeface="Cambria Math" panose="02040503050406030204" pitchFamily="18" charset="0"/>
                                          </a:rPr>
                                        </m:ctrlPr>
                                      </m:sSupPr>
                                      <m:e>
                                        <m:r>
                                          <a:rPr lang="en-IN" i="1">
                                            <a:latin typeface="Cambria Math" panose="02040503050406030204" pitchFamily="18" charset="0"/>
                                          </a:rPr>
                                          <m:t>𝐴</m:t>
                                        </m:r>
                                      </m:e>
                                      <m:sup>
                                        <m:r>
                                          <a:rPr lang="en-IN">
                                            <a:latin typeface="Cambria Math" panose="02040503050406030204" pitchFamily="18" charset="0"/>
                                          </a:rPr>
                                          <m:t>2</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𝐵</m:t>
                                        </m:r>
                                      </m:e>
                                      <m:sup>
                                        <m:r>
                                          <a:rPr lang="en-IN">
                                            <a:latin typeface="Cambria Math" panose="02040503050406030204" pitchFamily="18" charset="0"/>
                                          </a:rPr>
                                          <m:t>2</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𝐶</m:t>
                                        </m:r>
                                      </m:e>
                                      <m:sup>
                                        <m:r>
                                          <a:rPr lang="en-IN">
                                            <a:latin typeface="Cambria Math" panose="02040503050406030204" pitchFamily="18" charset="0"/>
                                          </a:rPr>
                                          <m:t>2</m:t>
                                        </m:r>
                                      </m:sup>
                                    </m:sSup>
                                  </m:e>
                                </m:rad>
                              </m:num>
                              <m:den>
                                <m:d>
                                  <m:dPr>
                                    <m:ctrlPr>
                                      <a:rPr lang="en-IN" i="1">
                                        <a:latin typeface="Cambria Math" panose="02040503050406030204" pitchFamily="18" charset="0"/>
                                      </a:rPr>
                                    </m:ctrlPr>
                                  </m:dPr>
                                  <m:e>
                                    <m:r>
                                      <a:rPr lang="en-IN" i="1">
                                        <a:latin typeface="Cambria Math" panose="02040503050406030204" pitchFamily="18" charset="0"/>
                                      </a:rPr>
                                      <m:t>𝐶</m:t>
                                    </m:r>
                                    <m:r>
                                      <a:rPr lang="en-IN">
                                        <a:latin typeface="Cambria Math" panose="02040503050406030204" pitchFamily="18" charset="0"/>
                                      </a:rPr>
                                      <m:t>−</m:t>
                                    </m:r>
                                    <m:r>
                                      <a:rPr lang="en-IN" i="1">
                                        <a:latin typeface="Cambria Math" panose="02040503050406030204" pitchFamily="18" charset="0"/>
                                      </a:rPr>
                                      <m:t>𝐴</m:t>
                                    </m:r>
                                  </m:e>
                                </m:d>
                              </m:den>
                            </m:f>
                          </m:e>
                        </m:mr>
                        <m:mr>
                          <m:e>
                            <m:r>
                              <m:rPr>
                                <m:nor/>
                              </m:rPr>
                              <a:rPr lang="en-IN" i="1">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𝜃</m:t>
                                </m:r>
                              </m:e>
                              <m:sub>
                                <m:r>
                                  <a:rPr lang="en-IN">
                                    <a:latin typeface="Cambria Math" panose="02040503050406030204" pitchFamily="18" charset="0"/>
                                  </a:rPr>
                                  <m:t>2</m:t>
                                </m:r>
                              </m:sub>
                            </m:sSub>
                            <m:r>
                              <a:rPr lang="en-IN">
                                <a:latin typeface="Cambria Math" panose="02040503050406030204" pitchFamily="18" charset="0"/>
                              </a:rPr>
                              <m:t>=2</m:t>
                            </m:r>
                            <m:sSup>
                              <m:sSupPr>
                                <m:ctrlPr>
                                  <a:rPr lang="en-IN" i="1">
                                    <a:latin typeface="Cambria Math" panose="02040503050406030204" pitchFamily="18" charset="0"/>
                                  </a:rPr>
                                </m:ctrlPr>
                              </m:sSupPr>
                              <m:e>
                                <m:r>
                                  <m:rPr>
                                    <m:sty m:val="p"/>
                                  </m:rPr>
                                  <a:rPr lang="en-IN">
                                    <a:latin typeface="Cambria Math" panose="02040503050406030204" pitchFamily="18" charset="0"/>
                                  </a:rPr>
                                  <m:t>tan</m:t>
                                </m:r>
                              </m:e>
                              <m:sup>
                                <m:r>
                                  <a:rPr lang="en-IN">
                                    <a:latin typeface="Cambria Math" panose="02040503050406030204" pitchFamily="18" charset="0"/>
                                  </a:rPr>
                                  <m:t>−1</m:t>
                                </m:r>
                              </m:sup>
                            </m:sSup>
                            <m:d>
                              <m:dPr>
                                <m:ctrlPr>
                                  <a:rPr lang="en-IN" i="1">
                                    <a:latin typeface="Cambria Math" panose="02040503050406030204" pitchFamily="18" charset="0"/>
                                  </a:rPr>
                                </m:ctrlPr>
                              </m:dPr>
                              <m:e>
                                <m:f>
                                  <m:fPr>
                                    <m:ctrlPr>
                                      <a:rPr lang="en-IN" i="1">
                                        <a:latin typeface="Cambria Math" panose="02040503050406030204" pitchFamily="18" charset="0"/>
                                      </a:rPr>
                                    </m:ctrlPr>
                                  </m:fPr>
                                  <m:num>
                                    <m:r>
                                      <a:rPr lang="en-IN">
                                        <a:latin typeface="Cambria Math" panose="02040503050406030204" pitchFamily="18" charset="0"/>
                                      </a:rPr>
                                      <m:t>−</m:t>
                                    </m:r>
                                    <m:r>
                                      <a:rPr lang="en-IN" i="1">
                                        <a:latin typeface="Cambria Math" panose="02040503050406030204" pitchFamily="18" charset="0"/>
                                      </a:rPr>
                                      <m:t>𝐵</m:t>
                                    </m:r>
                                    <m:r>
                                      <a:rPr lang="en-IN">
                                        <a:latin typeface="Cambria Math" panose="02040503050406030204" pitchFamily="18" charset="0"/>
                                      </a:rPr>
                                      <m:t>±</m:t>
                                    </m:r>
                                    <m:rad>
                                      <m:radPr>
                                        <m:degHide m:val="on"/>
                                        <m:ctrlPr>
                                          <a:rPr lang="en-IN" i="1">
                                            <a:latin typeface="Cambria Math" panose="02040503050406030204" pitchFamily="18" charset="0"/>
                                          </a:rPr>
                                        </m:ctrlPr>
                                      </m:radPr>
                                      <m:deg/>
                                      <m:e>
                                        <m:sSup>
                                          <m:sSupPr>
                                            <m:ctrlPr>
                                              <a:rPr lang="en-IN" i="1">
                                                <a:latin typeface="Cambria Math" panose="02040503050406030204" pitchFamily="18" charset="0"/>
                                              </a:rPr>
                                            </m:ctrlPr>
                                          </m:sSupPr>
                                          <m:e>
                                            <m:r>
                                              <a:rPr lang="en-IN" i="1">
                                                <a:latin typeface="Cambria Math" panose="02040503050406030204" pitchFamily="18" charset="0"/>
                                              </a:rPr>
                                              <m:t>𝐴</m:t>
                                            </m:r>
                                          </m:e>
                                          <m:sup>
                                            <m:r>
                                              <a:rPr lang="en-IN">
                                                <a:latin typeface="Cambria Math" panose="02040503050406030204" pitchFamily="18" charset="0"/>
                                              </a:rPr>
                                              <m:t>2</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𝐵</m:t>
                                            </m:r>
                                          </m:e>
                                          <m:sup>
                                            <m:r>
                                              <a:rPr lang="en-IN">
                                                <a:latin typeface="Cambria Math" panose="02040503050406030204" pitchFamily="18" charset="0"/>
                                              </a:rPr>
                                              <m:t>2</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𝐶</m:t>
                                            </m:r>
                                          </m:e>
                                          <m:sup>
                                            <m:r>
                                              <a:rPr lang="en-IN">
                                                <a:latin typeface="Cambria Math" panose="02040503050406030204" pitchFamily="18" charset="0"/>
                                              </a:rPr>
                                              <m:t>2</m:t>
                                            </m:r>
                                          </m:sup>
                                        </m:sSup>
                                      </m:e>
                                    </m:rad>
                                  </m:num>
                                  <m:den>
                                    <m:d>
                                      <m:dPr>
                                        <m:ctrlPr>
                                          <a:rPr lang="en-IN" i="1">
                                            <a:latin typeface="Cambria Math" panose="02040503050406030204" pitchFamily="18" charset="0"/>
                                          </a:rPr>
                                        </m:ctrlPr>
                                      </m:dPr>
                                      <m:e>
                                        <m:r>
                                          <a:rPr lang="en-IN" i="1">
                                            <a:latin typeface="Cambria Math" panose="02040503050406030204" pitchFamily="18" charset="0"/>
                                          </a:rPr>
                                          <m:t>𝐶</m:t>
                                        </m:r>
                                        <m:r>
                                          <a:rPr lang="en-IN">
                                            <a:latin typeface="Cambria Math" panose="02040503050406030204" pitchFamily="18" charset="0"/>
                                          </a:rPr>
                                          <m:t>−</m:t>
                                        </m:r>
                                        <m:r>
                                          <a:rPr lang="en-IN" i="1">
                                            <a:latin typeface="Cambria Math" panose="02040503050406030204" pitchFamily="18" charset="0"/>
                                          </a:rPr>
                                          <m:t>𝐴</m:t>
                                        </m:r>
                                      </m:e>
                                    </m:d>
                                  </m:den>
                                </m:f>
                              </m:e>
                            </m:d>
                          </m:e>
                        </m:mr>
                        <m:mr>
                          <m:e>
                            <m:r>
                              <m:rPr>
                                <m:nor/>
                              </m:rPr>
                              <a:rPr lang="en-IN" i="1">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𝜃</m:t>
                                </m:r>
                              </m:e>
                              <m:sub>
                                <m:r>
                                  <a:rPr lang="en-IN">
                                    <a:latin typeface="Cambria Math" panose="02040503050406030204" pitchFamily="18" charset="0"/>
                                  </a:rPr>
                                  <m:t>3</m:t>
                                </m:r>
                              </m:sub>
                            </m:sSub>
                            <m:r>
                              <a:rPr lang="en-IN">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tan</m:t>
                                </m:r>
                              </m:e>
                              <m:sup>
                                <m:r>
                                  <a:rPr lang="en-IN">
                                    <a:latin typeface="Cambria Math" panose="02040503050406030204" pitchFamily="18" charset="0"/>
                                  </a:rPr>
                                  <m:t>−1</m:t>
                                </m:r>
                              </m:sup>
                            </m:sSup>
                            <m:d>
                              <m:dPr>
                                <m:ctrlPr>
                                  <a:rPr lang="en-IN" i="1">
                                    <a:latin typeface="Cambria Math" panose="02040503050406030204" pitchFamily="18" charset="0"/>
                                  </a:rPr>
                                </m:ctrlPr>
                              </m:dPr>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𝑟</m:t>
                                        </m:r>
                                      </m:e>
                                      <m:sub>
                                        <m:r>
                                          <a:rPr lang="en-IN">
                                            <a:latin typeface="Cambria Math" panose="02040503050406030204" pitchFamily="18" charset="0"/>
                                          </a:rPr>
                                          <m:t>1</m:t>
                                        </m:r>
                                      </m:sub>
                                    </m:sSub>
                                    <m:r>
                                      <m:rPr>
                                        <m:sty m:val="p"/>
                                      </m:rPr>
                                      <a:rPr lang="en-IN">
                                        <a:latin typeface="Cambria Math" panose="02040503050406030204" pitchFamily="18" charset="0"/>
                                      </a:rPr>
                                      <m:t>sin</m:t>
                                    </m:r>
                                    <m:sSub>
                                      <m:sSubPr>
                                        <m:ctrlPr>
                                          <a:rPr lang="en-IN" i="1">
                                            <a:latin typeface="Cambria Math" panose="02040503050406030204" pitchFamily="18" charset="0"/>
                                          </a:rPr>
                                        </m:ctrlPr>
                                      </m:sSubPr>
                                      <m:e>
                                        <m:r>
                                          <a:rPr lang="en-IN" i="1">
                                            <a:latin typeface="Cambria Math" panose="02040503050406030204" pitchFamily="18" charset="0"/>
                                          </a:rPr>
                                          <m:t>𝜃</m:t>
                                        </m:r>
                                      </m:e>
                                      <m:sub>
                                        <m:r>
                                          <a:rPr lang="en-IN">
                                            <a:latin typeface="Cambria Math" panose="02040503050406030204" pitchFamily="18" charset="0"/>
                                          </a:rPr>
                                          <m:t>1</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𝑟</m:t>
                                        </m:r>
                                      </m:e>
                                      <m:sub>
                                        <m:r>
                                          <a:rPr lang="en-IN">
                                            <a:latin typeface="Cambria Math" panose="02040503050406030204" pitchFamily="18" charset="0"/>
                                          </a:rPr>
                                          <m:t>4</m:t>
                                        </m:r>
                                      </m:sub>
                                    </m:sSub>
                                    <m:r>
                                      <m:rPr>
                                        <m:sty m:val="p"/>
                                      </m:rPr>
                                      <a:rPr lang="en-IN">
                                        <a:latin typeface="Cambria Math" panose="02040503050406030204" pitchFamily="18" charset="0"/>
                                      </a:rPr>
                                      <m:t>sin</m:t>
                                    </m:r>
                                    <m:sSub>
                                      <m:sSubPr>
                                        <m:ctrlPr>
                                          <a:rPr lang="en-IN" i="1">
                                            <a:latin typeface="Cambria Math" panose="02040503050406030204" pitchFamily="18" charset="0"/>
                                          </a:rPr>
                                        </m:ctrlPr>
                                      </m:sSubPr>
                                      <m:e>
                                        <m:r>
                                          <a:rPr lang="en-IN" i="1">
                                            <a:latin typeface="Cambria Math" panose="02040503050406030204" pitchFamily="18" charset="0"/>
                                          </a:rPr>
                                          <m:t>𝜃</m:t>
                                        </m:r>
                                      </m:e>
                                      <m:sub>
                                        <m:r>
                                          <a:rPr lang="en-IN">
                                            <a:latin typeface="Cambria Math" panose="02040503050406030204" pitchFamily="18" charset="0"/>
                                          </a:rPr>
                                          <m:t>4</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𝑟</m:t>
                                        </m:r>
                                      </m:e>
                                      <m:sub>
                                        <m:r>
                                          <a:rPr lang="en-IN">
                                            <a:latin typeface="Cambria Math" panose="02040503050406030204" pitchFamily="18" charset="0"/>
                                          </a:rPr>
                                          <m:t>3</m:t>
                                        </m:r>
                                      </m:sub>
                                    </m:sSub>
                                    <m:r>
                                      <m:rPr>
                                        <m:sty m:val="p"/>
                                      </m:rPr>
                                      <a:rPr lang="en-IN">
                                        <a:latin typeface="Cambria Math" panose="02040503050406030204" pitchFamily="18" charset="0"/>
                                      </a:rPr>
                                      <m:t>sin</m:t>
                                    </m:r>
                                    <m:sSub>
                                      <m:sSubPr>
                                        <m:ctrlPr>
                                          <a:rPr lang="en-IN" i="1">
                                            <a:latin typeface="Cambria Math" panose="02040503050406030204" pitchFamily="18" charset="0"/>
                                          </a:rPr>
                                        </m:ctrlPr>
                                      </m:sSubPr>
                                      <m:e>
                                        <m:r>
                                          <a:rPr lang="en-IN" i="1">
                                            <a:latin typeface="Cambria Math" panose="02040503050406030204" pitchFamily="18" charset="0"/>
                                          </a:rPr>
                                          <m:t>𝜃</m:t>
                                        </m:r>
                                      </m:e>
                                      <m:sub>
                                        <m:r>
                                          <a:rPr lang="en-IN">
                                            <a:latin typeface="Cambria Math" panose="02040503050406030204" pitchFamily="18" charset="0"/>
                                          </a:rPr>
                                          <m:t>3</m:t>
                                        </m:r>
                                      </m:sub>
                                    </m:sSub>
                                  </m:num>
                                  <m:den>
                                    <m:sSub>
                                      <m:sSubPr>
                                        <m:ctrlPr>
                                          <a:rPr lang="en-IN" i="1">
                                            <a:latin typeface="Cambria Math" panose="02040503050406030204" pitchFamily="18" charset="0"/>
                                          </a:rPr>
                                        </m:ctrlPr>
                                      </m:sSubPr>
                                      <m:e>
                                        <m:r>
                                          <a:rPr lang="en-IN" i="1">
                                            <a:latin typeface="Cambria Math" panose="02040503050406030204" pitchFamily="18" charset="0"/>
                                          </a:rPr>
                                          <m:t>𝑟</m:t>
                                        </m:r>
                                      </m:e>
                                      <m:sub>
                                        <m:r>
                                          <a:rPr lang="en-IN">
                                            <a:latin typeface="Cambria Math" panose="02040503050406030204" pitchFamily="18" charset="0"/>
                                          </a:rPr>
                                          <m:t>1</m:t>
                                        </m:r>
                                      </m:sub>
                                    </m:sSub>
                                    <m:r>
                                      <m:rPr>
                                        <m:sty m:val="p"/>
                                      </m:rPr>
                                      <a:rPr lang="en-IN">
                                        <a:latin typeface="Cambria Math" panose="02040503050406030204" pitchFamily="18" charset="0"/>
                                      </a:rPr>
                                      <m:t>cos</m:t>
                                    </m:r>
                                    <m:sSub>
                                      <m:sSubPr>
                                        <m:ctrlPr>
                                          <a:rPr lang="en-IN" i="1">
                                            <a:latin typeface="Cambria Math" panose="02040503050406030204" pitchFamily="18" charset="0"/>
                                          </a:rPr>
                                        </m:ctrlPr>
                                      </m:sSubPr>
                                      <m:e>
                                        <m:r>
                                          <a:rPr lang="en-IN" i="1">
                                            <a:latin typeface="Cambria Math" panose="02040503050406030204" pitchFamily="18" charset="0"/>
                                          </a:rPr>
                                          <m:t>𝜃</m:t>
                                        </m:r>
                                      </m:e>
                                      <m:sub>
                                        <m:r>
                                          <a:rPr lang="en-IN">
                                            <a:latin typeface="Cambria Math" panose="02040503050406030204" pitchFamily="18" charset="0"/>
                                          </a:rPr>
                                          <m:t>1</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𝑟</m:t>
                                        </m:r>
                                      </m:e>
                                      <m:sub>
                                        <m:r>
                                          <a:rPr lang="en-IN">
                                            <a:latin typeface="Cambria Math" panose="02040503050406030204" pitchFamily="18" charset="0"/>
                                          </a:rPr>
                                          <m:t>4</m:t>
                                        </m:r>
                                      </m:sub>
                                    </m:sSub>
                                    <m:r>
                                      <m:rPr>
                                        <m:sty m:val="p"/>
                                      </m:rPr>
                                      <a:rPr lang="en-IN">
                                        <a:latin typeface="Cambria Math" panose="02040503050406030204" pitchFamily="18" charset="0"/>
                                      </a:rPr>
                                      <m:t>cos</m:t>
                                    </m:r>
                                    <m:sSub>
                                      <m:sSubPr>
                                        <m:ctrlPr>
                                          <a:rPr lang="en-IN" i="1">
                                            <a:latin typeface="Cambria Math" panose="02040503050406030204" pitchFamily="18" charset="0"/>
                                          </a:rPr>
                                        </m:ctrlPr>
                                      </m:sSubPr>
                                      <m:e>
                                        <m:r>
                                          <a:rPr lang="en-IN" i="1">
                                            <a:latin typeface="Cambria Math" panose="02040503050406030204" pitchFamily="18" charset="0"/>
                                          </a:rPr>
                                          <m:t>𝜃</m:t>
                                        </m:r>
                                      </m:e>
                                      <m:sub>
                                        <m:r>
                                          <a:rPr lang="en-IN">
                                            <a:latin typeface="Cambria Math" panose="02040503050406030204" pitchFamily="18" charset="0"/>
                                          </a:rPr>
                                          <m:t>4</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𝑟</m:t>
                                        </m:r>
                                      </m:e>
                                      <m:sub>
                                        <m:r>
                                          <a:rPr lang="en-IN">
                                            <a:latin typeface="Cambria Math" panose="02040503050406030204" pitchFamily="18" charset="0"/>
                                          </a:rPr>
                                          <m:t>3</m:t>
                                        </m:r>
                                      </m:sub>
                                    </m:sSub>
                                    <m:r>
                                      <m:rPr>
                                        <m:sty m:val="p"/>
                                      </m:rPr>
                                      <a:rPr lang="en-IN">
                                        <a:latin typeface="Cambria Math" panose="02040503050406030204" pitchFamily="18" charset="0"/>
                                      </a:rPr>
                                      <m:t>cos</m:t>
                                    </m:r>
                                    <m:sSub>
                                      <m:sSubPr>
                                        <m:ctrlPr>
                                          <a:rPr lang="en-IN" i="1">
                                            <a:latin typeface="Cambria Math" panose="02040503050406030204" pitchFamily="18" charset="0"/>
                                          </a:rPr>
                                        </m:ctrlPr>
                                      </m:sSubPr>
                                      <m:e>
                                        <m:r>
                                          <a:rPr lang="en-IN" i="1">
                                            <a:latin typeface="Cambria Math" panose="02040503050406030204" pitchFamily="18" charset="0"/>
                                          </a:rPr>
                                          <m:t>𝜃</m:t>
                                        </m:r>
                                      </m:e>
                                      <m:sub>
                                        <m:r>
                                          <a:rPr lang="en-IN">
                                            <a:latin typeface="Cambria Math" panose="02040503050406030204" pitchFamily="18" charset="0"/>
                                          </a:rPr>
                                          <m:t>3</m:t>
                                        </m:r>
                                      </m:sub>
                                    </m:sSub>
                                  </m:den>
                                </m:f>
                              </m:e>
                            </m:d>
                          </m:e>
                        </m:mr>
                      </m:m>
                    </m:oMath>
                  </m:oMathPara>
                </a14:m>
                <a:endParaRPr lang="en-IN" dirty="0"/>
              </a:p>
            </p:txBody>
          </p:sp>
        </mc:Choice>
        <mc:Fallback xmlns="">
          <p:sp>
            <p:nvSpPr>
              <p:cNvPr id="7" name="Rectangle 6">
                <a:extLst>
                  <a:ext uri="{FF2B5EF4-FFF2-40B4-BE49-F238E27FC236}">
                    <a16:creationId xmlns:a16="http://schemas.microsoft.com/office/drawing/2014/main" xmlns="" xmlns:a14="http://schemas.microsoft.com/office/drawing/2010/main" id="{B2C56F1C-70AA-40D8-BEF1-E5F636FB8C6F}"/>
                  </a:ext>
                </a:extLst>
              </p:cNvPr>
              <p:cNvSpPr>
                <a:spLocks noRot="1" noChangeAspect="1" noMove="1" noResize="1" noEditPoints="1" noAdjustHandles="1" noChangeArrowheads="1" noChangeShapeType="1" noTextEdit="1"/>
              </p:cNvSpPr>
              <p:nvPr/>
            </p:nvSpPr>
            <p:spPr>
              <a:xfrm>
                <a:off x="350813" y="1364066"/>
                <a:ext cx="4358053" cy="2475293"/>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237203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a:spLocks noGrp="1"/>
          </p:cNvSpPr>
          <p:nvPr>
            <p:ph type="title"/>
          </p:nvPr>
        </p:nvSpPr>
        <p:spPr>
          <a:xfrm>
            <a:off x="2421000" y="283608"/>
            <a:ext cx="4302000" cy="63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VELOCITY ANALYSIS</a:t>
            </a:r>
            <a:endParaRPr/>
          </a:p>
        </p:txBody>
      </p:sp>
      <mc:AlternateContent xmlns:mc="http://schemas.openxmlformats.org/markup-compatibility/2006" xmlns:a14="http://schemas.microsoft.com/office/drawing/2010/main">
        <mc:Choice Requires="a14">
          <p:sp>
            <p:nvSpPr>
              <p:cNvPr id="224" name="Google Shape;224;p37"/>
              <p:cNvSpPr txBox="1"/>
              <p:nvPr/>
            </p:nvSpPr>
            <p:spPr>
              <a:xfrm>
                <a:off x="1319850" y="912816"/>
                <a:ext cx="6504300" cy="36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Hind Vadodara Light"/>
                    <a:ea typeface="Hind Vadodara Light"/>
                    <a:cs typeface="Hind Vadodara Light"/>
                    <a:sym typeface="Hind Vadodara Light"/>
                  </a:rPr>
                  <a:t>Differentiating the equation obtained from position analysis we get,</a:t>
                </a:r>
              </a:p>
              <a:p>
                <a:pPr lvl="0" algn="ctr"/>
                <a14:m>
                  <m:oMathPara xmlns:m="http://schemas.openxmlformats.org/officeDocument/2006/math">
                    <m:oMathParaPr>
                      <m:jc m:val="centerGroup"/>
                    </m:oMathParaPr>
                    <m:oMath xmlns:m="http://schemas.openxmlformats.org/officeDocument/2006/math">
                      <m:acc>
                        <m:accPr>
                          <m:chr m:val="̇"/>
                          <m:ctrlPr>
                            <a:rPr lang="en-IN" i="1">
                              <a:latin typeface="Cambria Math" panose="02040503050406030204" pitchFamily="18" charset="0"/>
                            </a:rPr>
                          </m:ctrlPr>
                        </m:accPr>
                        <m:e>
                          <m:sSub>
                            <m:sSubPr>
                              <m:ctrlPr>
                                <a:rPr lang="en-IN"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𝑟</m:t>
                              </m:r>
                            </m:e>
                            <m:sub>
                              <m:r>
                                <a:rPr lang="en-US" i="1">
                                  <a:latin typeface="Cambria Math" panose="02040503050406030204" pitchFamily="18" charset="0"/>
                                </a:rPr>
                                <m:t>1</m:t>
                              </m:r>
                            </m:sub>
                          </m:sSub>
                        </m:e>
                      </m:acc>
                      <m:d>
                        <m:dPr>
                          <m:ctrlPr>
                            <a:rPr lang="en-IN" i="1">
                              <a:latin typeface="Cambria Math" panose="02040503050406030204" pitchFamily="18" charset="0"/>
                            </a:rPr>
                          </m:ctrlPr>
                        </m:dPr>
                        <m:e>
                          <m:r>
                            <a:rPr lang="en-US" i="1">
                              <a:latin typeface="Cambria Math" panose="02040503050406030204" pitchFamily="18" charset="0"/>
                            </a:rPr>
                            <m:t>𝑐𝑜𝑠</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1 </m:t>
                              </m:r>
                            </m:sub>
                          </m:s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𝑠𝑖𝑛</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r>
                            <a:rPr lang="en-US" i="1">
                              <a:latin typeface="Cambria Math" panose="02040503050406030204" pitchFamily="18" charset="0"/>
                            </a:rPr>
                            <m:t>𝑗</m:t>
                          </m:r>
                        </m:e>
                      </m:d>
                      <m:r>
                        <a:rPr lang="en-US" i="1">
                          <a:latin typeface="Cambria Math" panose="02040503050406030204" pitchFamily="18" charset="0"/>
                        </a:rPr>
                        <m:t>+</m:t>
                      </m:r>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2  </m:t>
                          </m:r>
                        </m:sub>
                      </m:sSub>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US" i="1">
                                  <a:latin typeface="Cambria Math" panose="02040503050406030204" pitchFamily="18" charset="0"/>
                                </a:rPr>
                                <m:t>𝜃</m:t>
                              </m:r>
                            </m:e>
                          </m:acc>
                        </m:e>
                        <m:sub>
                          <m:r>
                            <a:rPr lang="en-US" i="1">
                              <a:latin typeface="Cambria Math" panose="02040503050406030204" pitchFamily="18" charset="0"/>
                            </a:rPr>
                            <m:t>2</m:t>
                          </m:r>
                        </m:sub>
                      </m:sSub>
                      <m:d>
                        <m:dPr>
                          <m:ctrlPr>
                            <a:rPr lang="en-IN"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𝑠𝑖𝑛</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2  </m:t>
                              </m:r>
                            </m:sub>
                          </m:s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𝑐𝑜𝑠</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2 </m:t>
                              </m:r>
                            </m:sub>
                          </m:sSub>
                          <m:r>
                            <a:rPr lang="en-US" i="1">
                              <a:latin typeface="Cambria Math" panose="02040503050406030204" pitchFamily="18" charset="0"/>
                            </a:rPr>
                            <m:t>𝑗</m:t>
                          </m:r>
                        </m:e>
                      </m:d>
                      <m:r>
                        <a:rPr lang="en-US" i="1">
                          <a:latin typeface="Cambria Math" panose="02040503050406030204" pitchFamily="18" charset="0"/>
                        </a:rPr>
                        <m:t>+</m:t>
                      </m:r>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3</m:t>
                          </m:r>
                        </m:sub>
                      </m:sSub>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US" i="1">
                                  <a:latin typeface="Cambria Math" panose="02040503050406030204" pitchFamily="18" charset="0"/>
                                </a:rPr>
                                <m:t>𝜃</m:t>
                              </m:r>
                            </m:e>
                          </m:acc>
                        </m:e>
                        <m:sub>
                          <m:r>
                            <a:rPr lang="en-US" i="1">
                              <a:latin typeface="Cambria Math" panose="02040503050406030204" pitchFamily="18" charset="0"/>
                            </a:rPr>
                            <m:t>3</m:t>
                          </m:r>
                        </m:sub>
                      </m:sSub>
                      <m:d>
                        <m:dPr>
                          <m:ctrlPr>
                            <a:rPr lang="en-IN"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𝑠𝑖𝑛</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3</m:t>
                              </m:r>
                            </m:sub>
                          </m:s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𝑐𝑜𝑠</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3</m:t>
                              </m:r>
                            </m:sub>
                          </m:sSub>
                          <m:r>
                            <a:rPr lang="en-US" i="1">
                              <a:latin typeface="Cambria Math" panose="02040503050406030204" pitchFamily="18" charset="0"/>
                            </a:rPr>
                            <m:t>𝑗</m:t>
                          </m:r>
                        </m:e>
                      </m:d>
                      <m:r>
                        <a:rPr lang="en-US" i="1">
                          <a:latin typeface="Cambria Math" panose="02040503050406030204" pitchFamily="18" charset="0"/>
                        </a:rPr>
                        <m:t>=0</m:t>
                      </m:r>
                    </m:oMath>
                  </m:oMathPara>
                </a14:m>
                <a:endParaRPr lang="en-IN" dirty="0">
                  <a:latin typeface="Hind Vadodara Light"/>
                  <a:ea typeface="Hind Vadodara Light"/>
                  <a:cs typeface="Hind Vadodara Light"/>
                  <a:sym typeface="Hind Vadodara Light"/>
                </a:endParaRPr>
              </a:p>
              <a:p>
                <a:pPr lvl="0"/>
                <a:endParaRPr lang="en-IN" dirty="0">
                  <a:latin typeface="Hind Vadodara Light"/>
                  <a:ea typeface="Hind Vadodara Light"/>
                  <a:cs typeface="Hind Vadodara Light"/>
                  <a:sym typeface="Hind Vadodara Light"/>
                </a:endParaRPr>
              </a:p>
              <a:p>
                <a:r>
                  <a:rPr lang="en-IN" dirty="0">
                    <a:latin typeface="Hind Vadodara Light"/>
                    <a:ea typeface="Hind Vadodara Light"/>
                    <a:cs typeface="Hind Vadodara Light"/>
                    <a:sym typeface="Hind Vadodara Light"/>
                  </a:rPr>
                  <a:t>Considering case 1, </a:t>
                </a:r>
                <a14:m>
                  <m:oMath xmlns:m="http://schemas.openxmlformats.org/officeDocument/2006/math">
                    <m:r>
                      <a:rPr lang="en-US">
                        <a:latin typeface="Cambria Math" panose="02040503050406030204" pitchFamily="18" charset="0"/>
                        <a:ea typeface="Hind Vadodara Light"/>
                        <a:cs typeface="Hind Vadodara Light"/>
                      </a:rPr>
                      <m:t>𝑤h𝑒𝑛</m:t>
                    </m:r>
                    <m:r>
                      <a:rPr lang="en-US">
                        <a:latin typeface="Cambria Math" panose="02040503050406030204" pitchFamily="18" charset="0"/>
                        <a:ea typeface="Hind Vadodara Light"/>
                        <a:cs typeface="Hind Vadodara Light"/>
                      </a:rPr>
                      <m:t> </m:t>
                    </m:r>
                    <m:sSub>
                      <m:sSubPr>
                        <m:ctrlPr>
                          <a:rPr lang="en-IN" i="1">
                            <a:latin typeface="Cambria Math" panose="02040503050406030204" pitchFamily="18" charset="0"/>
                            <a:ea typeface="Hind Vadodara Light"/>
                            <a:cs typeface="Hind Vadodara Light"/>
                          </a:rPr>
                        </m:ctrlPr>
                      </m:sSubPr>
                      <m:e>
                        <m:acc>
                          <m:accPr>
                            <m:chr m:val="̇"/>
                            <m:ctrlPr>
                              <a:rPr lang="en-IN" i="1">
                                <a:latin typeface="Cambria Math" panose="02040503050406030204" pitchFamily="18" charset="0"/>
                                <a:ea typeface="Hind Vadodara Light"/>
                                <a:cs typeface="Hind Vadodara Light"/>
                              </a:rPr>
                            </m:ctrlPr>
                          </m:accPr>
                          <m:e>
                            <m:r>
                              <a:rPr lang="en-US">
                                <a:latin typeface="Cambria Math" panose="02040503050406030204" pitchFamily="18" charset="0"/>
                                <a:ea typeface="Hind Vadodara Light"/>
                                <a:cs typeface="Hind Vadodara Light"/>
                              </a:rPr>
                              <m:t>,</m:t>
                            </m:r>
                            <m:r>
                              <a:rPr lang="en-US">
                                <a:latin typeface="Cambria Math" panose="02040503050406030204" pitchFamily="18" charset="0"/>
                                <a:ea typeface="Hind Vadodara Light"/>
                                <a:cs typeface="Hind Vadodara Light"/>
                              </a:rPr>
                              <m:t>𝜃</m:t>
                            </m:r>
                          </m:e>
                        </m:acc>
                      </m:e>
                      <m:sub>
                        <m:r>
                          <a:rPr lang="en-US">
                            <a:latin typeface="Cambria Math" panose="02040503050406030204" pitchFamily="18" charset="0"/>
                            <a:ea typeface="Hind Vadodara Light"/>
                            <a:cs typeface="Hind Vadodara Light"/>
                          </a:rPr>
                          <m:t>2</m:t>
                        </m:r>
                      </m:sub>
                    </m:sSub>
                    <m:r>
                      <a:rPr lang="en-US">
                        <a:latin typeface="Cambria Math" panose="02040503050406030204" pitchFamily="18" charset="0"/>
                        <a:ea typeface="Hind Vadodara Light"/>
                        <a:cs typeface="Hind Vadodara Light"/>
                      </a:rPr>
                      <m:t> </m:t>
                    </m:r>
                    <m:r>
                      <a:rPr lang="en-US">
                        <a:latin typeface="Cambria Math" panose="02040503050406030204" pitchFamily="18" charset="0"/>
                        <a:ea typeface="Hind Vadodara Light"/>
                        <a:cs typeface="Hind Vadodara Light"/>
                      </a:rPr>
                      <m:t>𝑎𝑛𝑑</m:t>
                    </m:r>
                    <m:r>
                      <a:rPr lang="en-US">
                        <a:latin typeface="Cambria Math" panose="02040503050406030204" pitchFamily="18" charset="0"/>
                        <a:ea typeface="Hind Vadodara Light"/>
                        <a:cs typeface="Hind Vadodara Light"/>
                      </a:rPr>
                      <m:t> </m:t>
                    </m:r>
                    <m:sSub>
                      <m:sSubPr>
                        <m:ctrlPr>
                          <a:rPr lang="en-IN" i="1">
                            <a:latin typeface="Cambria Math" panose="02040503050406030204" pitchFamily="18" charset="0"/>
                            <a:ea typeface="Hind Vadodara Light"/>
                            <a:cs typeface="Hind Vadodara Light"/>
                          </a:rPr>
                        </m:ctrlPr>
                      </m:sSubPr>
                      <m:e>
                        <m:acc>
                          <m:accPr>
                            <m:chr m:val="̇"/>
                            <m:ctrlPr>
                              <a:rPr lang="en-IN" i="1">
                                <a:latin typeface="Cambria Math" panose="02040503050406030204" pitchFamily="18" charset="0"/>
                                <a:ea typeface="Hind Vadodara Light"/>
                                <a:cs typeface="Hind Vadodara Light"/>
                              </a:rPr>
                            </m:ctrlPr>
                          </m:accPr>
                          <m:e>
                            <m:r>
                              <a:rPr lang="en-US">
                                <a:latin typeface="Cambria Math" panose="02040503050406030204" pitchFamily="18" charset="0"/>
                                <a:ea typeface="Hind Vadodara Light"/>
                                <a:cs typeface="Hind Vadodara Light"/>
                              </a:rPr>
                              <m:t>𝜃</m:t>
                            </m:r>
                          </m:e>
                        </m:acc>
                      </m:e>
                      <m:sub>
                        <m:r>
                          <a:rPr lang="en-US">
                            <a:latin typeface="Cambria Math" panose="02040503050406030204" pitchFamily="18" charset="0"/>
                            <a:ea typeface="Hind Vadodara Light"/>
                            <a:cs typeface="Hind Vadodara Light"/>
                          </a:rPr>
                          <m:t>3</m:t>
                        </m:r>
                      </m:sub>
                    </m:sSub>
                    <m:r>
                      <a:rPr lang="en-US">
                        <a:latin typeface="Cambria Math" panose="02040503050406030204" pitchFamily="18" charset="0"/>
                        <a:ea typeface="Hind Vadodara Light"/>
                        <a:cs typeface="Hind Vadodara Light"/>
                      </a:rPr>
                      <m:t> </m:t>
                    </m:r>
                  </m:oMath>
                </a14:m>
                <a:r>
                  <a:rPr lang="en-IN" dirty="0">
                    <a:latin typeface="Hind Vadodara Light"/>
                    <a:ea typeface="Hind Vadodara Light"/>
                    <a:cs typeface="Hind Vadodara Light"/>
                  </a:rPr>
                  <a:t>are unknown,</a:t>
                </a:r>
              </a:p>
              <a:p>
                <a:pPr/>
                <a14:m>
                  <m:oMathPara xmlns:m="http://schemas.openxmlformats.org/officeDocument/2006/math">
                    <m:oMathParaPr>
                      <m:jc m:val="centerGroup"/>
                    </m:oMathParaPr>
                    <m:oMath xmlns:m="http://schemas.openxmlformats.org/officeDocument/2006/math">
                      <m:d>
                        <m:dPr>
                          <m:begChr m:val="["/>
                          <m:endChr m:val="]"/>
                          <m:ctrlPr>
                            <a:rPr lang="en-IN" i="1">
                              <a:latin typeface="Cambria Math" panose="02040503050406030204" pitchFamily="18" charset="0"/>
                            </a:rPr>
                          </m:ctrlPr>
                        </m:dPr>
                        <m:e>
                          <m:m>
                            <m:mPr>
                              <m:mcs>
                                <m:mc>
                                  <m:mcPr>
                                    <m:count m:val="2"/>
                                    <m:mcJc m:val="center"/>
                                  </m:mcPr>
                                </m:mc>
                              </m:mcs>
                              <m:ctrlPr>
                                <a:rPr lang="en-IN" i="1">
                                  <a:latin typeface="Cambria Math" panose="02040503050406030204" pitchFamily="18" charset="0"/>
                                </a:rPr>
                              </m:ctrlPr>
                            </m:mPr>
                            <m:mr>
                              <m:e>
                                <m:r>
                                  <a:rPr lang="en-US" i="1">
                                    <a:latin typeface="Cambria Math" panose="02040503050406030204" pitchFamily="18" charset="0"/>
                                  </a:rPr>
                                  <m:t>−</m:t>
                                </m:r>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2</m:t>
                                    </m:r>
                                  </m:sub>
                                </m:sSub>
                                <m:r>
                                  <a:rPr lang="en-US" i="1">
                                    <a:latin typeface="Cambria Math" panose="02040503050406030204" pitchFamily="18" charset="0"/>
                                  </a:rPr>
                                  <m:t>𝑠𝑖𝑛</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2</m:t>
                                    </m:r>
                                  </m:sub>
                                </m:sSub>
                              </m:e>
                              <m:e>
                                <m:r>
                                  <a:rPr lang="en-US" i="1">
                                    <a:latin typeface="Cambria Math" panose="02040503050406030204" pitchFamily="18" charset="0"/>
                                  </a:rPr>
                                  <m:t>−</m:t>
                                </m:r>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3</m:t>
                                    </m:r>
                                  </m:sub>
                                </m:sSub>
                                <m:r>
                                  <a:rPr lang="en-US" i="1">
                                    <a:latin typeface="Cambria Math" panose="02040503050406030204" pitchFamily="18" charset="0"/>
                                  </a:rPr>
                                  <m:t>𝑠𝑖𝑛</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3</m:t>
                                    </m:r>
                                  </m:sub>
                                </m:sSub>
                              </m:e>
                            </m:mr>
                            <m:mr>
                              <m:e>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2</m:t>
                                    </m:r>
                                  </m:sub>
                                </m:sSub>
                                <m:r>
                                  <a:rPr lang="en-US" i="1">
                                    <a:latin typeface="Cambria Math" panose="02040503050406030204" pitchFamily="18" charset="0"/>
                                  </a:rPr>
                                  <m:t>𝑐𝑜𝑠</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2</m:t>
                                    </m:r>
                                  </m:sub>
                                </m:sSub>
                              </m:e>
                              <m:e>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3</m:t>
                                    </m:r>
                                  </m:sub>
                                </m:sSub>
                                <m:r>
                                  <a:rPr lang="en-US" i="1">
                                    <a:latin typeface="Cambria Math" panose="02040503050406030204" pitchFamily="18" charset="0"/>
                                  </a:rPr>
                                  <m:t>𝑐𝑜𝑠</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3</m:t>
                                    </m:r>
                                  </m:sub>
                                </m:sSub>
                              </m:e>
                            </m:mr>
                          </m:m>
                        </m:e>
                      </m:d>
                      <m:r>
                        <a:rPr lang="en-US" i="1">
                          <a:latin typeface="Cambria Math" panose="02040503050406030204" pitchFamily="18" charset="0"/>
                        </a:rPr>
                        <m:t> </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US" i="1">
                                            <a:latin typeface="Cambria Math" panose="02040503050406030204" pitchFamily="18" charset="0"/>
                                          </a:rPr>
                                          <m:t>𝜃</m:t>
                                        </m:r>
                                      </m:e>
                                    </m:acc>
                                  </m:e>
                                  <m:sub>
                                    <m:r>
                                      <a:rPr lang="en-US" i="1">
                                        <a:latin typeface="Cambria Math" panose="02040503050406030204" pitchFamily="18" charset="0"/>
                                      </a:rPr>
                                      <m:t>2</m:t>
                                    </m:r>
                                  </m:sub>
                                </m:sSub>
                              </m:e>
                            </m:mr>
                            <m:mr>
                              <m:e>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US" i="1">
                                            <a:latin typeface="Cambria Math" panose="02040503050406030204" pitchFamily="18" charset="0"/>
                                          </a:rPr>
                                          <m:t>𝜃</m:t>
                                        </m:r>
                                      </m:e>
                                    </m:acc>
                                  </m:e>
                                  <m:sub>
                                    <m:r>
                                      <a:rPr lang="en-US" i="1">
                                        <a:latin typeface="Cambria Math" panose="02040503050406030204" pitchFamily="18" charset="0"/>
                                      </a:rPr>
                                      <m:t>3</m:t>
                                    </m:r>
                                  </m:sub>
                                </m:sSub>
                              </m:e>
                            </m:mr>
                          </m:m>
                        </m:e>
                      </m:d>
                      <m:r>
                        <a:rPr lang="en-US" i="1">
                          <a:latin typeface="Cambria Math" panose="02040503050406030204" pitchFamily="18" charset="0"/>
                        </a:rPr>
                        <m:t>=</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acc>
                                  <m:accPr>
                                    <m:chr m:val="̇"/>
                                    <m:ctrlPr>
                                      <a:rPr lang="en-IN" i="1">
                                        <a:latin typeface="Cambria Math" panose="02040503050406030204" pitchFamily="18" charset="0"/>
                                      </a:rPr>
                                    </m:ctrlPr>
                                  </m:accPr>
                                  <m:e>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e>
                                </m:acc>
                                <m:r>
                                  <a:rPr lang="en-US" i="1">
                                    <a:latin typeface="Cambria Math" panose="02040503050406030204" pitchFamily="18" charset="0"/>
                                  </a:rPr>
                                  <m:t>𝑐𝑜𝑠</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1 </m:t>
                                    </m:r>
                                  </m:sub>
                                </m:sSub>
                              </m:e>
                            </m:mr>
                            <m:mr>
                              <m:e>
                                <m:acc>
                                  <m:accPr>
                                    <m:chr m:val="̇"/>
                                    <m:ctrlPr>
                                      <a:rPr lang="en-IN" i="1">
                                        <a:latin typeface="Cambria Math" panose="02040503050406030204" pitchFamily="18" charset="0"/>
                                      </a:rPr>
                                    </m:ctrlPr>
                                  </m:accPr>
                                  <m:e>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e>
                                </m:acc>
                                <m:r>
                                  <a:rPr lang="en-US" i="1">
                                    <a:latin typeface="Cambria Math" panose="02040503050406030204" pitchFamily="18" charset="0"/>
                                  </a:rPr>
                                  <m:t>𝑠𝑖𝑛</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mr>
                          </m:m>
                        </m:e>
                      </m:d>
                    </m:oMath>
                  </m:oMathPara>
                </a14:m>
                <a:endParaRPr lang="en-IN" dirty="0"/>
              </a:p>
              <a:p>
                <a:endParaRPr lang="en-IN" dirty="0"/>
              </a:p>
              <a:p>
                <a:r>
                  <a:rPr lang="en-IN" dirty="0">
                    <a:latin typeface="Hind Vadodara Light"/>
                    <a:cs typeface="Hind Vadodara Light"/>
                  </a:rPr>
                  <a:t>Considering case 2,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𝑤h𝑒𝑛</m:t>
                        </m:r>
                        <m:r>
                          <a:rPr lang="en-US" i="1">
                            <a:latin typeface="Cambria Math" panose="02040503050406030204" pitchFamily="18" charset="0"/>
                          </a:rPr>
                          <m:t> ,</m:t>
                        </m:r>
                        <m:acc>
                          <m:accPr>
                            <m:chr m:val="̇"/>
                            <m:ctrlPr>
                              <a:rPr lang="en-IN" i="1">
                                <a:latin typeface="Cambria Math" panose="02040503050406030204" pitchFamily="18" charset="0"/>
                              </a:rPr>
                            </m:ctrlPr>
                          </m:accPr>
                          <m:e>
                            <m:r>
                              <a:rPr lang="en-US" i="1">
                                <a:latin typeface="Cambria Math" panose="02040503050406030204" pitchFamily="18" charset="0"/>
                              </a:rPr>
                              <m:t>𝜃</m:t>
                            </m:r>
                          </m:e>
                        </m:acc>
                      </m:e>
                      <m:sub>
                        <m:r>
                          <a:rPr lang="en-US" i="1">
                            <a:latin typeface="Cambria Math" panose="02040503050406030204" pitchFamily="18" charset="0"/>
                          </a:rPr>
                          <m:t>2</m:t>
                        </m:r>
                      </m:sub>
                    </m:sSub>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acc>
                      <m:accPr>
                        <m:chr m:val="̇"/>
                        <m:ctrlPr>
                          <a:rPr lang="en-IN" i="1">
                            <a:latin typeface="Cambria Math" panose="02040503050406030204" pitchFamily="18" charset="0"/>
                          </a:rPr>
                        </m:ctrlPr>
                      </m:accPr>
                      <m:e>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e>
                    </m:acc>
                  </m:oMath>
                </a14:m>
                <a:r>
                  <a:rPr lang="en-IN" dirty="0">
                    <a:latin typeface="Hind Vadodara Light"/>
                    <a:cs typeface="Hind Vadodara Light"/>
                  </a:rPr>
                  <a:t> are unknown</a:t>
                </a:r>
              </a:p>
              <a:p>
                <a:pPr/>
                <a14:m>
                  <m:oMathPara xmlns:m="http://schemas.openxmlformats.org/officeDocument/2006/math">
                    <m:oMathParaPr>
                      <m:jc m:val="centerGroup"/>
                    </m:oMathParaPr>
                    <m:oMath xmlns:m="http://schemas.openxmlformats.org/officeDocument/2006/math">
                      <m:d>
                        <m:dPr>
                          <m:begChr m:val="["/>
                          <m:endChr m:val="]"/>
                          <m:ctrlPr>
                            <a:rPr lang="en-IN" i="1">
                              <a:latin typeface="Cambria Math" panose="02040503050406030204" pitchFamily="18" charset="0"/>
                            </a:rPr>
                          </m:ctrlPr>
                        </m:dPr>
                        <m:e>
                          <m:m>
                            <m:mPr>
                              <m:mcs>
                                <m:mc>
                                  <m:mcPr>
                                    <m:count m:val="2"/>
                                    <m:mcJc m:val="center"/>
                                  </m:mcPr>
                                </m:mc>
                              </m:mcs>
                              <m:ctrlPr>
                                <a:rPr lang="en-IN" i="1">
                                  <a:latin typeface="Cambria Math" panose="02040503050406030204" pitchFamily="18" charset="0"/>
                                </a:rPr>
                              </m:ctrlPr>
                            </m:mPr>
                            <m:mr>
                              <m:e>
                                <m:r>
                                  <a:rPr lang="en-US" i="1">
                                    <a:latin typeface="Cambria Math" panose="02040503050406030204" pitchFamily="18" charset="0"/>
                                  </a:rPr>
                                  <m:t>𝑐𝑜𝑠</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e>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2</m:t>
                                    </m:r>
                                  </m:sub>
                                </m:sSub>
                                <m:r>
                                  <a:rPr lang="en-US" i="1">
                                    <a:latin typeface="Cambria Math" panose="02040503050406030204" pitchFamily="18" charset="0"/>
                                  </a:rPr>
                                  <m:t>𝑠𝑖𝑛</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2  </m:t>
                                    </m:r>
                                  </m:sub>
                                </m:sSub>
                              </m:e>
                            </m:mr>
                            <m:mr>
                              <m:e>
                                <m:r>
                                  <a:rPr lang="en-US" i="1">
                                    <a:latin typeface="Cambria Math" panose="02040503050406030204" pitchFamily="18" charset="0"/>
                                  </a:rPr>
                                  <m:t>𝑠𝑖𝑛</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e>
                                <m:sSub>
                                  <m:sSubPr>
                                    <m:ctrlPr>
                                      <a:rPr lang="en-IN"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𝑟</m:t>
                                    </m:r>
                                  </m:e>
                                  <m:sub>
                                    <m:r>
                                      <a:rPr lang="en-US" i="1">
                                        <a:latin typeface="Cambria Math" panose="02040503050406030204" pitchFamily="18" charset="0"/>
                                      </a:rPr>
                                      <m:t>2</m:t>
                                    </m:r>
                                  </m:sub>
                                </m:sSub>
                                <m:r>
                                  <a:rPr lang="en-US" i="1">
                                    <a:latin typeface="Cambria Math" panose="02040503050406030204" pitchFamily="18" charset="0"/>
                                  </a:rPr>
                                  <m:t>𝑐𝑜𝑠</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2</m:t>
                                    </m:r>
                                  </m:sub>
                                </m:sSub>
                              </m:e>
                            </m:mr>
                          </m:m>
                        </m:e>
                      </m:d>
                      <m:r>
                        <a:rPr lang="en-US" i="1">
                          <a:latin typeface="Cambria Math" panose="02040503050406030204" pitchFamily="18" charset="0"/>
                        </a:rPr>
                        <m:t> </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acc>
                                  <m:accPr>
                                    <m:chr m:val="̇"/>
                                    <m:ctrlPr>
                                      <a:rPr lang="en-IN" i="1">
                                        <a:latin typeface="Cambria Math" panose="02040503050406030204" pitchFamily="18" charset="0"/>
                                      </a:rPr>
                                    </m:ctrlPr>
                                  </m:accPr>
                                  <m:e>
                                    <m:r>
                                      <a:rPr lang="en-US" i="1">
                                        <a:latin typeface="Cambria Math" panose="02040503050406030204" pitchFamily="18" charset="0"/>
                                      </a:rPr>
                                      <m:t>𝑟</m:t>
                                    </m:r>
                                    <m:r>
                                      <a:rPr lang="en-US" i="1">
                                        <a:latin typeface="Cambria Math" panose="02040503050406030204" pitchFamily="18" charset="0"/>
                                      </a:rPr>
                                      <m:t>1</m:t>
                                    </m:r>
                                  </m:e>
                                </m:acc>
                              </m:e>
                            </m:mr>
                            <m:mr>
                              <m:e>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US" i="1">
                                            <a:latin typeface="Cambria Math" panose="02040503050406030204" pitchFamily="18" charset="0"/>
                                          </a:rPr>
                                          <m:t>𝜃</m:t>
                                        </m:r>
                                      </m:e>
                                    </m:acc>
                                  </m:e>
                                  <m:sub>
                                    <m:r>
                                      <a:rPr lang="en-US" i="1">
                                        <a:latin typeface="Cambria Math" panose="02040503050406030204" pitchFamily="18" charset="0"/>
                                      </a:rPr>
                                      <m:t>2</m:t>
                                    </m:r>
                                  </m:sub>
                                </m:sSub>
                              </m:e>
                            </m:mr>
                          </m:m>
                        </m:e>
                      </m:d>
                      <m:r>
                        <a:rPr lang="en-US" i="1">
                          <a:latin typeface="Cambria Math" panose="02040503050406030204" pitchFamily="18" charset="0"/>
                        </a:rPr>
                        <m:t>=</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r>
                                  <a:rPr lang="en-US" i="1">
                                    <a:latin typeface="Cambria Math" panose="02040503050406030204" pitchFamily="18" charset="0"/>
                                  </a:rPr>
                                  <m:t>−</m:t>
                                </m:r>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3</m:t>
                                    </m:r>
                                  </m:sub>
                                </m:sSub>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US" i="1">
                                            <a:latin typeface="Cambria Math" panose="02040503050406030204" pitchFamily="18" charset="0"/>
                                          </a:rPr>
                                          <m:t>𝜃</m:t>
                                        </m:r>
                                      </m:e>
                                    </m:acc>
                                  </m:e>
                                  <m:sub>
                                    <m:r>
                                      <a:rPr lang="en-US" i="1">
                                        <a:latin typeface="Cambria Math" panose="02040503050406030204" pitchFamily="18" charset="0"/>
                                      </a:rPr>
                                      <m:t>3</m:t>
                                    </m:r>
                                  </m:sub>
                                </m:sSub>
                                <m:r>
                                  <a:rPr lang="en-US" i="1">
                                    <a:latin typeface="Cambria Math" panose="02040503050406030204" pitchFamily="18" charset="0"/>
                                  </a:rPr>
                                  <m:t>𝑠𝑖𝑛</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3</m:t>
                                    </m:r>
                                  </m:sub>
                                </m:sSub>
                              </m:e>
                            </m:mr>
                            <m:mr>
                              <m:e>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3</m:t>
                                    </m:r>
                                  </m:sub>
                                </m:sSub>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US" i="1">
                                            <a:latin typeface="Cambria Math" panose="02040503050406030204" pitchFamily="18" charset="0"/>
                                          </a:rPr>
                                          <m:t>𝜃</m:t>
                                        </m:r>
                                      </m:e>
                                    </m:acc>
                                  </m:e>
                                  <m:sub>
                                    <m:r>
                                      <a:rPr lang="en-US" i="1">
                                        <a:latin typeface="Cambria Math" panose="02040503050406030204" pitchFamily="18" charset="0"/>
                                      </a:rPr>
                                      <m:t>3</m:t>
                                    </m:r>
                                  </m:sub>
                                </m:sSub>
                                <m:r>
                                  <a:rPr lang="en-US" i="1">
                                    <a:latin typeface="Cambria Math" panose="02040503050406030204" pitchFamily="18" charset="0"/>
                                  </a:rPr>
                                  <m:t>𝑐𝑜𝑠</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3</m:t>
                                    </m:r>
                                  </m:sub>
                                </m:sSub>
                              </m:e>
                            </m:mr>
                          </m:m>
                        </m:e>
                      </m:d>
                    </m:oMath>
                  </m:oMathPara>
                </a14:m>
                <a:endParaRPr lang="en-IN" dirty="0">
                  <a:latin typeface="Hind Vadodara Light"/>
                  <a:cs typeface="Hind Vadodara Light"/>
                </a:endParaRPr>
              </a:p>
              <a:p>
                <a:endParaRPr lang="en-IN" dirty="0">
                  <a:latin typeface="Hind Vadodara Light"/>
                  <a:cs typeface="Hind Vadodara Light"/>
                </a:endParaRPr>
              </a:p>
              <a:p>
                <a:r>
                  <a:rPr lang="en-IN" dirty="0">
                    <a:latin typeface="Hind Vadodara Light"/>
                    <a:cs typeface="Hind Vadodara Light"/>
                  </a:rPr>
                  <a:t>Considering case 3, </a:t>
                </a:r>
                <a14:m>
                  <m:oMath xmlns:m="http://schemas.openxmlformats.org/officeDocument/2006/math">
                    <m:r>
                      <a:rPr lang="en-US" i="1">
                        <a:latin typeface="Cambria Math" panose="02040503050406030204" pitchFamily="18" charset="0"/>
                      </a:rPr>
                      <m:t>𝑤h𝑒𝑛</m:t>
                    </m:r>
                    <m:r>
                      <a:rPr lang="en-US" i="1">
                        <a:latin typeface="Cambria Math" panose="02040503050406030204" pitchFamily="18" charset="0"/>
                      </a:rPr>
                      <m:t>, </m:t>
                    </m:r>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US" i="1">
                                <a:latin typeface="Cambria Math" panose="02040503050406030204" pitchFamily="18" charset="0"/>
                              </a:rPr>
                              <m:t>𝜃</m:t>
                            </m:r>
                          </m:e>
                        </m:acc>
                      </m:e>
                      <m:sub>
                        <m:r>
                          <a:rPr lang="en-US" i="1">
                            <a:latin typeface="Cambria Math" panose="02040503050406030204" pitchFamily="18" charset="0"/>
                          </a:rPr>
                          <m:t>3</m:t>
                        </m:r>
                      </m:sub>
                    </m:sSub>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acc>
                      <m:accPr>
                        <m:chr m:val="̇"/>
                        <m:ctrlPr>
                          <a:rPr lang="en-IN" i="1">
                            <a:latin typeface="Cambria Math" panose="02040503050406030204" pitchFamily="18" charset="0"/>
                          </a:rPr>
                        </m:ctrlPr>
                      </m:accPr>
                      <m:e>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e>
                    </m:acc>
                  </m:oMath>
                </a14:m>
                <a:r>
                  <a:rPr lang="en-IN" dirty="0">
                    <a:latin typeface="Hind Vadodara Light"/>
                    <a:cs typeface="Hind Vadodara Light"/>
                  </a:rPr>
                  <a:t> are unknown</a:t>
                </a:r>
              </a:p>
              <a:p>
                <a:pPr/>
                <a14:m>
                  <m:oMathPara xmlns:m="http://schemas.openxmlformats.org/officeDocument/2006/math">
                    <m:oMathParaPr>
                      <m:jc m:val="centerGroup"/>
                    </m:oMathParaPr>
                    <m:oMath xmlns:m="http://schemas.openxmlformats.org/officeDocument/2006/math">
                      <m:d>
                        <m:dPr>
                          <m:begChr m:val="["/>
                          <m:endChr m:val="]"/>
                          <m:ctrlPr>
                            <a:rPr lang="en-IN" i="1">
                              <a:latin typeface="Cambria Math" panose="02040503050406030204" pitchFamily="18" charset="0"/>
                            </a:rPr>
                          </m:ctrlPr>
                        </m:dPr>
                        <m:e>
                          <m:m>
                            <m:mPr>
                              <m:mcs>
                                <m:mc>
                                  <m:mcPr>
                                    <m:count m:val="2"/>
                                    <m:mcJc m:val="center"/>
                                  </m:mcPr>
                                </m:mc>
                              </m:mcs>
                              <m:ctrlPr>
                                <a:rPr lang="en-IN" i="1">
                                  <a:latin typeface="Cambria Math" panose="02040503050406030204" pitchFamily="18" charset="0"/>
                                </a:rPr>
                              </m:ctrlPr>
                            </m:mPr>
                            <m:mr>
                              <m:e>
                                <m:r>
                                  <a:rPr lang="en-US" i="1">
                                    <a:latin typeface="Cambria Math" panose="02040503050406030204" pitchFamily="18" charset="0"/>
                                  </a:rPr>
                                  <m:t>𝑐𝑜𝑠</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e>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3</m:t>
                                    </m:r>
                                  </m:sub>
                                </m:sSub>
                                <m:r>
                                  <a:rPr lang="en-US" i="1">
                                    <a:latin typeface="Cambria Math" panose="02040503050406030204" pitchFamily="18" charset="0"/>
                                  </a:rPr>
                                  <m:t>𝑠𝑖𝑛</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3  </m:t>
                                    </m:r>
                                  </m:sub>
                                </m:sSub>
                              </m:e>
                            </m:mr>
                            <m:mr>
                              <m:e>
                                <m:r>
                                  <a:rPr lang="en-US" i="1">
                                    <a:latin typeface="Cambria Math" panose="02040503050406030204" pitchFamily="18" charset="0"/>
                                  </a:rPr>
                                  <m:t>𝑠𝑖𝑛</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e>
                                <m:sSub>
                                  <m:sSubPr>
                                    <m:ctrlPr>
                                      <a:rPr lang="en-IN"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𝑟</m:t>
                                    </m:r>
                                  </m:e>
                                  <m:sub>
                                    <m:r>
                                      <a:rPr lang="en-US" i="1">
                                        <a:latin typeface="Cambria Math" panose="02040503050406030204" pitchFamily="18" charset="0"/>
                                      </a:rPr>
                                      <m:t>3</m:t>
                                    </m:r>
                                  </m:sub>
                                </m:sSub>
                                <m:r>
                                  <a:rPr lang="en-US" i="1">
                                    <a:latin typeface="Cambria Math" panose="02040503050406030204" pitchFamily="18" charset="0"/>
                                  </a:rPr>
                                  <m:t>𝑐𝑜𝑠</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3</m:t>
                                    </m:r>
                                  </m:sub>
                                </m:sSub>
                              </m:e>
                            </m:mr>
                          </m:m>
                        </m:e>
                      </m:d>
                      <m:r>
                        <a:rPr lang="en-US" i="1">
                          <a:latin typeface="Cambria Math" panose="02040503050406030204" pitchFamily="18" charset="0"/>
                        </a:rPr>
                        <m:t> </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acc>
                                  <m:accPr>
                                    <m:chr m:val="̇"/>
                                    <m:ctrlPr>
                                      <a:rPr lang="en-IN" i="1">
                                        <a:latin typeface="Cambria Math" panose="02040503050406030204" pitchFamily="18" charset="0"/>
                                      </a:rPr>
                                    </m:ctrlPr>
                                  </m:accPr>
                                  <m:e>
                                    <m:r>
                                      <a:rPr lang="en-US" i="1">
                                        <a:latin typeface="Cambria Math" panose="02040503050406030204" pitchFamily="18" charset="0"/>
                                      </a:rPr>
                                      <m:t>𝑟</m:t>
                                    </m:r>
                                    <m:r>
                                      <a:rPr lang="en-US" i="1">
                                        <a:latin typeface="Cambria Math" panose="02040503050406030204" pitchFamily="18" charset="0"/>
                                      </a:rPr>
                                      <m:t>1</m:t>
                                    </m:r>
                                  </m:e>
                                </m:acc>
                              </m:e>
                            </m:mr>
                            <m:mr>
                              <m:e>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US" i="1">
                                            <a:latin typeface="Cambria Math" panose="02040503050406030204" pitchFamily="18" charset="0"/>
                                          </a:rPr>
                                          <m:t>𝜃</m:t>
                                        </m:r>
                                      </m:e>
                                    </m:acc>
                                  </m:e>
                                  <m:sub>
                                    <m:r>
                                      <a:rPr lang="en-US" i="1">
                                        <a:latin typeface="Cambria Math" panose="02040503050406030204" pitchFamily="18" charset="0"/>
                                      </a:rPr>
                                      <m:t>3</m:t>
                                    </m:r>
                                  </m:sub>
                                </m:sSub>
                              </m:e>
                            </m:mr>
                          </m:m>
                        </m:e>
                      </m:d>
                      <m:r>
                        <a:rPr lang="en-US" i="1">
                          <a:latin typeface="Cambria Math" panose="02040503050406030204" pitchFamily="18" charset="0"/>
                        </a:rPr>
                        <m:t>=</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r>
                                  <a:rPr lang="en-US" i="1">
                                    <a:latin typeface="Cambria Math" panose="02040503050406030204" pitchFamily="18" charset="0"/>
                                  </a:rPr>
                                  <m:t>−</m:t>
                                </m:r>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2</m:t>
                                    </m:r>
                                  </m:sub>
                                </m:sSub>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US" i="1">
                                            <a:latin typeface="Cambria Math" panose="02040503050406030204" pitchFamily="18" charset="0"/>
                                          </a:rPr>
                                          <m:t>𝜃</m:t>
                                        </m:r>
                                      </m:e>
                                    </m:acc>
                                  </m:e>
                                  <m:sub>
                                    <m:r>
                                      <a:rPr lang="en-US" i="1">
                                        <a:latin typeface="Cambria Math" panose="02040503050406030204" pitchFamily="18" charset="0"/>
                                      </a:rPr>
                                      <m:t>2</m:t>
                                    </m:r>
                                  </m:sub>
                                </m:sSub>
                                <m:r>
                                  <a:rPr lang="en-US" i="1">
                                    <a:latin typeface="Cambria Math" panose="02040503050406030204" pitchFamily="18" charset="0"/>
                                  </a:rPr>
                                  <m:t>𝑠𝑖𝑛</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2</m:t>
                                    </m:r>
                                  </m:sub>
                                </m:sSub>
                              </m:e>
                            </m:mr>
                            <m:mr>
                              <m:e>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2</m:t>
                                    </m:r>
                                  </m:sub>
                                </m:sSub>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US" i="1">
                                            <a:latin typeface="Cambria Math" panose="02040503050406030204" pitchFamily="18" charset="0"/>
                                          </a:rPr>
                                          <m:t>𝜃</m:t>
                                        </m:r>
                                      </m:e>
                                    </m:acc>
                                  </m:e>
                                  <m:sub>
                                    <m:r>
                                      <a:rPr lang="en-US" i="1">
                                        <a:latin typeface="Cambria Math" panose="02040503050406030204" pitchFamily="18" charset="0"/>
                                      </a:rPr>
                                      <m:t>2</m:t>
                                    </m:r>
                                  </m:sub>
                                </m:sSub>
                                <m:r>
                                  <a:rPr lang="en-US" i="1">
                                    <a:latin typeface="Cambria Math" panose="02040503050406030204" pitchFamily="18" charset="0"/>
                                  </a:rPr>
                                  <m:t>𝑐𝑜𝑠</m:t>
                                </m:r>
                                <m:sSub>
                                  <m:sSubPr>
                                    <m:ctrlPr>
                                      <a:rPr lang="en-IN"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2</m:t>
                                    </m:r>
                                  </m:sub>
                                </m:sSub>
                              </m:e>
                            </m:mr>
                          </m:m>
                        </m:e>
                      </m:d>
                    </m:oMath>
                  </m:oMathPara>
                </a14:m>
                <a:endParaRPr lang="en-IN" dirty="0"/>
              </a:p>
              <a:p>
                <a:endParaRPr lang="en-IN" dirty="0">
                  <a:latin typeface="Hind Vadodara Light"/>
                  <a:cs typeface="Hind Vadodara Light"/>
                </a:endParaRPr>
              </a:p>
              <a:p>
                <a:endParaRPr lang="en-IN" dirty="0">
                  <a:latin typeface="Hind Vadodara Light"/>
                  <a:ea typeface="Hind Vadodara Light"/>
                  <a:cs typeface="Hind Vadodara Light"/>
                </a:endParaRPr>
              </a:p>
              <a:p>
                <a:pPr marL="0" lvl="0" indent="0" algn="l" rtl="0">
                  <a:spcBef>
                    <a:spcPts val="0"/>
                  </a:spcBef>
                  <a:spcAft>
                    <a:spcPts val="0"/>
                  </a:spcAft>
                  <a:buNone/>
                </a:pPr>
                <a:endParaRPr dirty="0">
                  <a:latin typeface="Hind Vadodara Light"/>
                  <a:ea typeface="Hind Vadodara Light"/>
                  <a:cs typeface="Hind Vadodara Light"/>
                  <a:sym typeface="Hind Vadodara Light"/>
                </a:endParaRPr>
              </a:p>
              <a:p>
                <a:pPr marL="0" lvl="0" indent="0" algn="l" rtl="0">
                  <a:spcBef>
                    <a:spcPts val="0"/>
                  </a:spcBef>
                  <a:spcAft>
                    <a:spcPts val="0"/>
                  </a:spcAft>
                  <a:buNone/>
                </a:pPr>
                <a:endParaRPr dirty="0">
                  <a:latin typeface="Hind Vadodara Light"/>
                  <a:ea typeface="Hind Vadodara Light"/>
                  <a:cs typeface="Hind Vadodara Light"/>
                  <a:sym typeface="Hind Vadodara Light"/>
                </a:endParaRPr>
              </a:p>
            </p:txBody>
          </p:sp>
        </mc:Choice>
        <mc:Fallback xmlns="">
          <p:sp>
            <p:nvSpPr>
              <p:cNvPr id="224" name="Google Shape;224;p37"/>
              <p:cNvSpPr txBox="1">
                <a:spLocks noRot="1" noChangeAspect="1" noMove="1" noResize="1" noEditPoints="1" noAdjustHandles="1" noChangeArrowheads="1" noChangeShapeType="1" noTextEdit="1"/>
              </p:cNvSpPr>
              <p:nvPr/>
            </p:nvSpPr>
            <p:spPr>
              <a:xfrm>
                <a:off x="1319850" y="912816"/>
                <a:ext cx="6504300" cy="3696900"/>
              </a:xfrm>
              <a:prstGeom prst="rect">
                <a:avLst/>
              </a:prstGeom>
              <a:blipFill>
                <a:blip r:embed="rId3"/>
                <a:stretch>
                  <a:fillRect l="-281"/>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217840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6136" y="283608"/>
            <a:ext cx="6726264" cy="630000"/>
          </a:xfrm>
        </p:spPr>
        <p:txBody>
          <a:bodyPr/>
          <a:lstStyle/>
          <a:p>
            <a:r>
              <a:rPr lang="en-US" dirty="0"/>
              <a:t>Python Code -Velocity Analysis</a:t>
            </a:r>
            <a:br>
              <a:rPr lang="en-US" dirty="0"/>
            </a:br>
            <a:br>
              <a:rPr lang="en-US" dirty="0"/>
            </a:br>
            <a:endParaRPr lang="en-US" dirty="0"/>
          </a:p>
        </p:txBody>
      </p:sp>
      <p:pic>
        <p:nvPicPr>
          <p:cNvPr id="40962" name="Picture 2" descr="https://lh3.googleusercontent.com/Kc_IVPq1nu42k-O2nyJYONzjI4E8PO2ekYiZLWPdxUDnshr15ZNQXwi_6fmZAAlWF13ScOsbzxR02wsVYpF3Hamnib7z56dw-PJMd2aJKlfX5acp0cR1N2KYuQtWzVJFGW6o_u2-shg"/>
          <p:cNvPicPr>
            <a:picLocks noChangeAspect="1" noChangeArrowheads="1"/>
          </p:cNvPicPr>
          <p:nvPr/>
        </p:nvPicPr>
        <p:blipFill>
          <a:blip r:embed="rId2"/>
          <a:srcRect/>
          <a:stretch>
            <a:fillRect/>
          </a:stretch>
        </p:blipFill>
        <p:spPr bwMode="auto">
          <a:xfrm>
            <a:off x="842264" y="1115877"/>
            <a:ext cx="7811846" cy="3773839"/>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TextBox 2">
            <a:extLst>
              <a:ext uri="{FF2B5EF4-FFF2-40B4-BE49-F238E27FC236}">
                <a16:creationId xmlns:a16="http://schemas.microsoft.com/office/drawing/2014/main" id="{FC82630E-5FBF-43E9-84B0-571D1BB035B5}"/>
              </a:ext>
            </a:extLst>
          </p:cNvPr>
          <p:cNvSpPr txBox="1"/>
          <p:nvPr/>
        </p:nvSpPr>
        <p:spPr>
          <a:xfrm>
            <a:off x="2640419" y="124926"/>
            <a:ext cx="3551274" cy="523220"/>
          </a:xfrm>
          <a:prstGeom prst="rect">
            <a:avLst/>
          </a:prstGeom>
          <a:noFill/>
        </p:spPr>
        <p:txBody>
          <a:bodyPr wrap="square" rtlCol="0">
            <a:spAutoFit/>
          </a:bodyPr>
          <a:lstStyle/>
          <a:p>
            <a:pPr algn="ctr"/>
            <a:r>
              <a:rPr lang="en-US" sz="2800" dirty="0">
                <a:latin typeface="Teko Light" panose="020B0604020202020204" charset="0"/>
                <a:cs typeface="Teko Light" panose="020B0604020202020204" charset="0"/>
              </a:rPr>
              <a:t>ACCELERATION ANALYSIS</a:t>
            </a:r>
          </a:p>
        </p:txBody>
      </p:sp>
      <p:graphicFrame>
        <p:nvGraphicFramePr>
          <p:cNvPr id="14" name="Object 13">
            <a:extLst>
              <a:ext uri="{FF2B5EF4-FFF2-40B4-BE49-F238E27FC236}">
                <a16:creationId xmlns:a16="http://schemas.microsoft.com/office/drawing/2014/main" id="{19568365-1F5B-4A2A-AF3C-4085FCA67C76}"/>
              </a:ext>
            </a:extLst>
          </p:cNvPr>
          <p:cNvGraphicFramePr>
            <a:graphicFrameLocks noChangeAspect="1"/>
          </p:cNvGraphicFramePr>
          <p:nvPr/>
        </p:nvGraphicFramePr>
        <p:xfrm>
          <a:off x="2448494" y="1716835"/>
          <a:ext cx="4813309" cy="814792"/>
        </p:xfrm>
        <a:graphic>
          <a:graphicData uri="http://schemas.openxmlformats.org/presentationml/2006/ole">
            <mc:AlternateContent xmlns:mc="http://schemas.openxmlformats.org/markup-compatibility/2006">
              <mc:Choice xmlns:v="urn:schemas-microsoft-com:vml" Requires="v">
                <p:oleObj spid="_x0000_s9226" name="Equation" r:id="rId4" imgW="4051080" imgH="685800" progId="Equation.DSMT4">
                  <p:embed/>
                </p:oleObj>
              </mc:Choice>
              <mc:Fallback>
                <p:oleObj name="Equation" r:id="rId4" imgW="4051080" imgH="685800" progId="Equation.DSMT4">
                  <p:embed/>
                  <p:pic>
                    <p:nvPicPr>
                      <p:cNvPr id="14" name="Object 13">
                        <a:extLst>
                          <a:ext uri="{FF2B5EF4-FFF2-40B4-BE49-F238E27FC236}">
                            <a16:creationId xmlns:a16="http://schemas.microsoft.com/office/drawing/2014/main" id="{19568365-1F5B-4A2A-AF3C-4085FCA67C76}"/>
                          </a:ext>
                        </a:extLst>
                      </p:cNvPr>
                      <p:cNvPicPr/>
                      <p:nvPr/>
                    </p:nvPicPr>
                    <p:blipFill>
                      <a:blip r:embed="rId5"/>
                      <a:stretch>
                        <a:fillRect/>
                      </a:stretch>
                    </p:blipFill>
                    <p:spPr>
                      <a:xfrm>
                        <a:off x="2448494" y="1716835"/>
                        <a:ext cx="4813309" cy="814792"/>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6244CE1D-AF89-4DDE-B074-3CA6C1A6A3F9}"/>
              </a:ext>
            </a:extLst>
          </p:cNvPr>
          <p:cNvSpPr/>
          <p:nvPr/>
        </p:nvSpPr>
        <p:spPr>
          <a:xfrm>
            <a:off x="1860491" y="722648"/>
            <a:ext cx="5426355" cy="307777"/>
          </a:xfrm>
          <a:prstGeom prst="rect">
            <a:avLst/>
          </a:prstGeom>
        </p:spPr>
        <p:txBody>
          <a:bodyPr wrap="square">
            <a:spAutoFit/>
          </a:bodyPr>
          <a:lstStyle/>
          <a:p>
            <a:pPr lvl="0"/>
            <a:r>
              <a:rPr lang="en" dirty="0">
                <a:latin typeface="Hind Vadodara Light"/>
                <a:ea typeface="Hind Vadodara Light"/>
                <a:cs typeface="Hind Vadodara Light"/>
                <a:sym typeface="Hind Vadodara Light"/>
              </a:rPr>
              <a:t>Differentiating the equation obtained from </a:t>
            </a:r>
            <a:r>
              <a:rPr lang="en-US" dirty="0">
                <a:latin typeface="Hind Vadodara Light"/>
                <a:ea typeface="Hind Vadodara Light"/>
                <a:cs typeface="Hind Vadodara Light"/>
                <a:sym typeface="Hind Vadodara Light"/>
              </a:rPr>
              <a:t>velocity</a:t>
            </a:r>
            <a:r>
              <a:rPr lang="en" dirty="0">
                <a:latin typeface="Hind Vadodara Light"/>
                <a:ea typeface="Hind Vadodara Light"/>
                <a:cs typeface="Hind Vadodara Light"/>
                <a:sym typeface="Hind Vadodara Light"/>
              </a:rPr>
              <a:t> analysis we get,</a:t>
            </a:r>
          </a:p>
        </p:txBody>
      </p:sp>
      <p:sp>
        <p:nvSpPr>
          <p:cNvPr id="5" name="Rectangle 4">
            <a:extLst>
              <a:ext uri="{FF2B5EF4-FFF2-40B4-BE49-F238E27FC236}">
                <a16:creationId xmlns:a16="http://schemas.microsoft.com/office/drawing/2014/main" id="{09CC1EDE-EA17-4435-B0E1-3A6FF90B6E2A}"/>
              </a:ext>
            </a:extLst>
          </p:cNvPr>
          <p:cNvSpPr/>
          <p:nvPr/>
        </p:nvSpPr>
        <p:spPr>
          <a:xfrm>
            <a:off x="706177" y="1463691"/>
            <a:ext cx="1636987" cy="307777"/>
          </a:xfrm>
          <a:prstGeom prst="rect">
            <a:avLst/>
          </a:prstGeom>
        </p:spPr>
        <p:txBody>
          <a:bodyPr wrap="none">
            <a:spAutoFit/>
          </a:bodyPr>
          <a:lstStyle/>
          <a:p>
            <a:r>
              <a:rPr lang="en-IN" dirty="0">
                <a:latin typeface="Hind Vadodara Light"/>
                <a:ea typeface="Hind Vadodara Light"/>
                <a:cs typeface="Hind Vadodara Light"/>
                <a:sym typeface="Hind Vadodara Light"/>
              </a:rPr>
              <a:t>Considering case 1, </a:t>
            </a:r>
            <a:endParaRPr lang="en-US" dirty="0"/>
          </a:p>
        </p:txBody>
      </p:sp>
      <p:graphicFrame>
        <p:nvGraphicFramePr>
          <p:cNvPr id="8" name="Object 7">
            <a:extLst>
              <a:ext uri="{FF2B5EF4-FFF2-40B4-BE49-F238E27FC236}">
                <a16:creationId xmlns:a16="http://schemas.microsoft.com/office/drawing/2014/main" id="{66269EFB-1EBF-4A8A-B979-BA998D0E3ADF}"/>
              </a:ext>
            </a:extLst>
          </p:cNvPr>
          <p:cNvGraphicFramePr>
            <a:graphicFrameLocks noChangeAspect="1"/>
          </p:cNvGraphicFramePr>
          <p:nvPr>
            <p:extLst>
              <p:ext uri="{D42A27DB-BD31-4B8C-83A1-F6EECF244321}">
                <p14:modId xmlns:p14="http://schemas.microsoft.com/office/powerpoint/2010/main" val="3518890592"/>
              </p:ext>
            </p:extLst>
          </p:nvPr>
        </p:nvGraphicFramePr>
        <p:xfrm>
          <a:off x="687710" y="1010938"/>
          <a:ext cx="8178963" cy="388053"/>
        </p:xfrm>
        <a:graphic>
          <a:graphicData uri="http://schemas.openxmlformats.org/presentationml/2006/ole">
            <mc:AlternateContent xmlns:mc="http://schemas.openxmlformats.org/markup-compatibility/2006">
              <mc:Choice xmlns:v="urn:schemas-microsoft-com:vml" Requires="v">
                <p:oleObj spid="_x0000_s9227" name="Equation" r:id="rId6" imgW="6959520" imgH="330120" progId="Equation.DSMT4">
                  <p:embed/>
                </p:oleObj>
              </mc:Choice>
              <mc:Fallback>
                <p:oleObj name="Equation" r:id="rId6" imgW="6959520" imgH="330120" progId="Equation.DSMT4">
                  <p:embed/>
                  <p:pic>
                    <p:nvPicPr>
                      <p:cNvPr id="8" name="Object 7">
                        <a:extLst>
                          <a:ext uri="{FF2B5EF4-FFF2-40B4-BE49-F238E27FC236}">
                            <a16:creationId xmlns:a16="http://schemas.microsoft.com/office/drawing/2014/main" id="{66269EFB-1EBF-4A8A-B979-BA998D0E3ADF}"/>
                          </a:ext>
                        </a:extLst>
                      </p:cNvPr>
                      <p:cNvPicPr/>
                      <p:nvPr/>
                    </p:nvPicPr>
                    <p:blipFill>
                      <a:blip r:embed="rId7"/>
                      <a:stretch>
                        <a:fillRect/>
                      </a:stretch>
                    </p:blipFill>
                    <p:spPr>
                      <a:xfrm>
                        <a:off x="687710" y="1010938"/>
                        <a:ext cx="8178963" cy="388053"/>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178A7485-C4DC-4F6E-B708-655E96983967}"/>
              </a:ext>
            </a:extLst>
          </p:cNvPr>
          <p:cNvSpPr/>
          <p:nvPr/>
        </p:nvSpPr>
        <p:spPr>
          <a:xfrm>
            <a:off x="706177" y="2498454"/>
            <a:ext cx="1627369" cy="307777"/>
          </a:xfrm>
          <a:prstGeom prst="rect">
            <a:avLst/>
          </a:prstGeom>
        </p:spPr>
        <p:txBody>
          <a:bodyPr wrap="none">
            <a:spAutoFit/>
          </a:bodyPr>
          <a:lstStyle/>
          <a:p>
            <a:r>
              <a:rPr lang="en-IN" dirty="0">
                <a:latin typeface="Hind Vadodara Light"/>
                <a:cs typeface="Hind Vadodara Light"/>
              </a:rPr>
              <a:t>Considering case 2,</a:t>
            </a:r>
          </a:p>
        </p:txBody>
      </p:sp>
      <p:graphicFrame>
        <p:nvGraphicFramePr>
          <p:cNvPr id="15" name="Object 14">
            <a:extLst>
              <a:ext uri="{FF2B5EF4-FFF2-40B4-BE49-F238E27FC236}">
                <a16:creationId xmlns:a16="http://schemas.microsoft.com/office/drawing/2014/main" id="{B526FBC2-52C9-4528-ABDF-F0A2B70D6620}"/>
              </a:ext>
            </a:extLst>
          </p:cNvPr>
          <p:cNvGraphicFramePr>
            <a:graphicFrameLocks noChangeAspect="1"/>
          </p:cNvGraphicFramePr>
          <p:nvPr/>
        </p:nvGraphicFramePr>
        <p:xfrm>
          <a:off x="2448494" y="2776975"/>
          <a:ext cx="4863394" cy="823270"/>
        </p:xfrm>
        <a:graphic>
          <a:graphicData uri="http://schemas.openxmlformats.org/presentationml/2006/ole">
            <mc:AlternateContent xmlns:mc="http://schemas.openxmlformats.org/markup-compatibility/2006">
              <mc:Choice xmlns:v="urn:schemas-microsoft-com:vml" Requires="v">
                <p:oleObj spid="_x0000_s9228" name="Equation" r:id="rId8" imgW="4051080" imgH="685800" progId="Equation.DSMT4">
                  <p:embed/>
                </p:oleObj>
              </mc:Choice>
              <mc:Fallback>
                <p:oleObj name="Equation" r:id="rId8" imgW="4051080" imgH="685800" progId="Equation.DSMT4">
                  <p:embed/>
                  <p:pic>
                    <p:nvPicPr>
                      <p:cNvPr id="15" name="Object 14">
                        <a:extLst>
                          <a:ext uri="{FF2B5EF4-FFF2-40B4-BE49-F238E27FC236}">
                            <a16:creationId xmlns:a16="http://schemas.microsoft.com/office/drawing/2014/main" id="{B526FBC2-52C9-4528-ABDF-F0A2B70D6620}"/>
                          </a:ext>
                        </a:extLst>
                      </p:cNvPr>
                      <p:cNvPicPr/>
                      <p:nvPr/>
                    </p:nvPicPr>
                    <p:blipFill>
                      <a:blip r:embed="rId9"/>
                      <a:stretch>
                        <a:fillRect/>
                      </a:stretch>
                    </p:blipFill>
                    <p:spPr>
                      <a:xfrm>
                        <a:off x="2448494" y="2776975"/>
                        <a:ext cx="4863394" cy="823270"/>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E93E76D9-E349-4A18-B191-9983DB55E26C}"/>
              </a:ext>
            </a:extLst>
          </p:cNvPr>
          <p:cNvSpPr/>
          <p:nvPr/>
        </p:nvSpPr>
        <p:spPr>
          <a:xfrm>
            <a:off x="726157" y="3600245"/>
            <a:ext cx="1622560" cy="307777"/>
          </a:xfrm>
          <a:prstGeom prst="rect">
            <a:avLst/>
          </a:prstGeom>
        </p:spPr>
        <p:txBody>
          <a:bodyPr wrap="none">
            <a:spAutoFit/>
          </a:bodyPr>
          <a:lstStyle/>
          <a:p>
            <a:r>
              <a:rPr lang="en-IN" dirty="0">
                <a:latin typeface="Hind Vadodara Light"/>
                <a:cs typeface="Hind Vadodara Light"/>
              </a:rPr>
              <a:t>Considering case 3,</a:t>
            </a:r>
          </a:p>
        </p:txBody>
      </p:sp>
      <p:graphicFrame>
        <p:nvGraphicFramePr>
          <p:cNvPr id="17" name="Object 16">
            <a:extLst>
              <a:ext uri="{FF2B5EF4-FFF2-40B4-BE49-F238E27FC236}">
                <a16:creationId xmlns:a16="http://schemas.microsoft.com/office/drawing/2014/main" id="{53247360-D795-404E-A491-A4B997B2926C}"/>
              </a:ext>
            </a:extLst>
          </p:cNvPr>
          <p:cNvGraphicFramePr>
            <a:graphicFrameLocks noChangeAspect="1"/>
          </p:cNvGraphicFramePr>
          <p:nvPr/>
        </p:nvGraphicFramePr>
        <p:xfrm>
          <a:off x="2448494" y="3955235"/>
          <a:ext cx="4924375" cy="823270"/>
        </p:xfrm>
        <a:graphic>
          <a:graphicData uri="http://schemas.openxmlformats.org/presentationml/2006/ole">
            <mc:AlternateContent xmlns:mc="http://schemas.openxmlformats.org/markup-compatibility/2006">
              <mc:Choice xmlns:v="urn:schemas-microsoft-com:vml" Requires="v">
                <p:oleObj spid="_x0000_s9229" name="Equation" r:id="rId10" imgW="4101840" imgH="685800" progId="Equation.DSMT4">
                  <p:embed/>
                </p:oleObj>
              </mc:Choice>
              <mc:Fallback>
                <p:oleObj name="Equation" r:id="rId10" imgW="4101840" imgH="685800" progId="Equation.DSMT4">
                  <p:embed/>
                  <p:pic>
                    <p:nvPicPr>
                      <p:cNvPr id="17" name="Object 16">
                        <a:extLst>
                          <a:ext uri="{FF2B5EF4-FFF2-40B4-BE49-F238E27FC236}">
                            <a16:creationId xmlns:a16="http://schemas.microsoft.com/office/drawing/2014/main" id="{53247360-D795-404E-A491-A4B997B2926C}"/>
                          </a:ext>
                        </a:extLst>
                      </p:cNvPr>
                      <p:cNvPicPr/>
                      <p:nvPr/>
                    </p:nvPicPr>
                    <p:blipFill>
                      <a:blip r:embed="rId11"/>
                      <a:stretch>
                        <a:fillRect/>
                      </a:stretch>
                    </p:blipFill>
                    <p:spPr>
                      <a:xfrm>
                        <a:off x="2448494" y="3955235"/>
                        <a:ext cx="4924375" cy="823270"/>
                      </a:xfrm>
                      <a:prstGeom prst="rect">
                        <a:avLst/>
                      </a:prstGeom>
                    </p:spPr>
                  </p:pic>
                </p:oleObj>
              </mc:Fallback>
            </mc:AlternateContent>
          </a:graphicData>
        </a:graphic>
      </p:graphicFrame>
    </p:spTree>
    <p:extLst>
      <p:ext uri="{BB962C8B-B14F-4D97-AF65-F5344CB8AC3E}">
        <p14:creationId xmlns:p14="http://schemas.microsoft.com/office/powerpoint/2010/main" val="1568991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11085" y="299106"/>
            <a:ext cx="5475386" cy="630000"/>
          </a:xfrm>
        </p:spPr>
        <p:txBody>
          <a:bodyPr/>
          <a:lstStyle/>
          <a:p>
            <a:r>
              <a:rPr lang="en-US" dirty="0"/>
              <a:t>Python Code -Acceleration Analysis</a:t>
            </a:r>
            <a:br>
              <a:rPr lang="en-US" dirty="0"/>
            </a:br>
            <a:br>
              <a:rPr lang="en-US" dirty="0"/>
            </a:br>
            <a:endParaRPr lang="en-US" dirty="0"/>
          </a:p>
        </p:txBody>
      </p:sp>
      <p:pic>
        <p:nvPicPr>
          <p:cNvPr id="50178" name="Picture 2"/>
          <p:cNvPicPr>
            <a:picLocks noChangeAspect="1" noChangeArrowheads="1"/>
          </p:cNvPicPr>
          <p:nvPr/>
        </p:nvPicPr>
        <p:blipFill>
          <a:blip r:embed="rId2"/>
          <a:srcRect/>
          <a:stretch>
            <a:fillRect/>
          </a:stretch>
        </p:blipFill>
        <p:spPr bwMode="auto">
          <a:xfrm>
            <a:off x="1340604" y="1001042"/>
            <a:ext cx="6478292" cy="4043657"/>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6"/>
          <p:cNvSpPr txBox="1">
            <a:spLocks noGrp="1"/>
          </p:cNvSpPr>
          <p:nvPr>
            <p:ph type="ctrTitle"/>
          </p:nvPr>
        </p:nvSpPr>
        <p:spPr>
          <a:xfrm flipH="1">
            <a:off x="4847211" y="2553180"/>
            <a:ext cx="3690300" cy="4533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2400"/>
              <a:buNone/>
            </a:pPr>
            <a:r>
              <a:rPr lang="en-IN" dirty="0"/>
              <a:t>SIMULATION</a:t>
            </a:r>
            <a:endParaRPr dirty="0"/>
          </a:p>
        </p:txBody>
      </p:sp>
      <p:sp>
        <p:nvSpPr>
          <p:cNvPr id="647" name="Google Shape;647;p46"/>
          <p:cNvSpPr txBox="1">
            <a:spLocks noGrp="1"/>
          </p:cNvSpPr>
          <p:nvPr>
            <p:ph type="title" idx="2"/>
          </p:nvPr>
        </p:nvSpPr>
        <p:spPr>
          <a:xfrm flipH="1">
            <a:off x="2133750" y="2105829"/>
            <a:ext cx="20001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500"/>
              <a:buNone/>
            </a:pPr>
            <a:r>
              <a:rPr lang="en"/>
              <a:t>04</a:t>
            </a:r>
            <a:endParaRPr/>
          </a:p>
        </p:txBody>
      </p:sp>
      <p:sp>
        <p:nvSpPr>
          <p:cNvPr id="648" name="Google Shape;648;p46"/>
          <p:cNvSpPr txBox="1">
            <a:spLocks noGrp="1"/>
          </p:cNvSpPr>
          <p:nvPr>
            <p:ph type="subTitle" idx="1"/>
          </p:nvPr>
        </p:nvSpPr>
        <p:spPr>
          <a:xfrm flipH="1">
            <a:off x="5977611" y="2837721"/>
            <a:ext cx="2559900" cy="577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IN" dirty="0"/>
              <a:t>MATLAB code for simulation of slider crank</a:t>
            </a:r>
            <a:endParaRPr dirty="0"/>
          </a:p>
        </p:txBody>
      </p:sp>
    </p:spTree>
    <p:extLst>
      <p:ext uri="{BB962C8B-B14F-4D97-AF65-F5344CB8AC3E}">
        <p14:creationId xmlns:p14="http://schemas.microsoft.com/office/powerpoint/2010/main" val="4194495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9"/>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42" name="Google Shape;142;p29"/>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143" name="Google Shape;143;p29"/>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Introduction to offset slider crank mechanism</a:t>
            </a:r>
            <a:endParaRPr dirty="0"/>
          </a:p>
        </p:txBody>
      </p:sp>
      <p:sp>
        <p:nvSpPr>
          <p:cNvPr id="144" name="Google Shape;144;p29"/>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ANALYSIS</a:t>
            </a:r>
            <a:endParaRPr dirty="0"/>
          </a:p>
        </p:txBody>
      </p:sp>
      <p:sp>
        <p:nvSpPr>
          <p:cNvPr id="145" name="Google Shape;145;p29"/>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Position, Velocity and Acceleration Analysis</a:t>
            </a:r>
            <a:endParaRPr dirty="0"/>
          </a:p>
        </p:txBody>
      </p:sp>
      <p:sp>
        <p:nvSpPr>
          <p:cNvPr id="146" name="Google Shape;146;p29"/>
          <p:cNvSpPr txBox="1">
            <a:spLocks noGrp="1"/>
          </p:cNvSpPr>
          <p:nvPr>
            <p:ph type="ctrTitle" idx="6"/>
          </p:nvPr>
        </p:nvSpPr>
        <p:spPr>
          <a:xfrm flipH="1">
            <a:off x="5792712" y="1742097"/>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PYTHON CODE</a:t>
            </a:r>
            <a:endParaRPr dirty="0"/>
          </a:p>
        </p:txBody>
      </p:sp>
      <p:sp>
        <p:nvSpPr>
          <p:cNvPr id="147" name="Google Shape;147;p29"/>
          <p:cNvSpPr txBox="1">
            <a:spLocks noGrp="1"/>
          </p:cNvSpPr>
          <p:nvPr>
            <p:ph type="subTitle" idx="7"/>
          </p:nvPr>
        </p:nvSpPr>
        <p:spPr>
          <a:xfrm flipH="1">
            <a:off x="5724613" y="2243940"/>
            <a:ext cx="2589300" cy="7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Code to find the instantaneous position, velocity and acceleration of different links</a:t>
            </a:r>
            <a:endParaRPr dirty="0"/>
          </a:p>
        </p:txBody>
      </p:sp>
      <p:sp>
        <p:nvSpPr>
          <p:cNvPr id="148" name="Google Shape;148;p29"/>
          <p:cNvSpPr txBox="1">
            <a:spLocks noGrp="1"/>
          </p:cNvSpPr>
          <p:nvPr>
            <p:ph type="ctrTitle" idx="9"/>
          </p:nvPr>
        </p:nvSpPr>
        <p:spPr>
          <a:xfrm flipH="1">
            <a:off x="2042356" y="3407989"/>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SIMULATION</a:t>
            </a:r>
            <a:endParaRPr dirty="0"/>
          </a:p>
        </p:txBody>
      </p:sp>
      <p:sp>
        <p:nvSpPr>
          <p:cNvPr id="149" name="Google Shape;149;p29"/>
          <p:cNvSpPr txBox="1">
            <a:spLocks noGrp="1"/>
          </p:cNvSpPr>
          <p:nvPr>
            <p:ph type="subTitle" idx="13"/>
          </p:nvPr>
        </p:nvSpPr>
        <p:spPr>
          <a:xfrm flipH="1">
            <a:off x="2042356" y="3918766"/>
            <a:ext cx="24531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 MATLAB simulation on how the  mechanism works</a:t>
            </a:r>
            <a:endParaRPr dirty="0"/>
          </a:p>
        </p:txBody>
      </p:sp>
      <p:sp>
        <p:nvSpPr>
          <p:cNvPr id="150" name="Google Shape;150;p29"/>
          <p:cNvSpPr txBox="1">
            <a:spLocks noGrp="1"/>
          </p:cNvSpPr>
          <p:nvPr>
            <p:ph type="ctrTitle" idx="15"/>
          </p:nvPr>
        </p:nvSpPr>
        <p:spPr>
          <a:xfrm flipH="1">
            <a:off x="4571146" y="3407989"/>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APPLICATIONS</a:t>
            </a:r>
            <a:endParaRPr dirty="0"/>
          </a:p>
        </p:txBody>
      </p:sp>
      <p:sp>
        <p:nvSpPr>
          <p:cNvPr id="151" name="Google Shape;151;p29"/>
          <p:cNvSpPr txBox="1">
            <a:spLocks noGrp="1"/>
          </p:cNvSpPr>
          <p:nvPr>
            <p:ph type="subTitle" idx="16"/>
          </p:nvPr>
        </p:nvSpPr>
        <p:spPr>
          <a:xfrm flipH="1">
            <a:off x="4605346" y="3918765"/>
            <a:ext cx="2384700" cy="7815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Different applications of the offset slider crank mechanism</a:t>
            </a:r>
            <a:endParaRPr dirty="0"/>
          </a:p>
        </p:txBody>
      </p:sp>
      <p:sp>
        <p:nvSpPr>
          <p:cNvPr id="152" name="Google Shape;152;p29"/>
          <p:cNvSpPr txBox="1">
            <a:spLocks noGrp="1"/>
          </p:cNvSpPr>
          <p:nvPr>
            <p:ph type="title" idx="2"/>
          </p:nvPr>
        </p:nvSpPr>
        <p:spPr>
          <a:xfrm>
            <a:off x="1760724" y="1238601"/>
            <a:ext cx="529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3" name="Google Shape;153;p29"/>
          <p:cNvSpPr txBox="1">
            <a:spLocks noGrp="1"/>
          </p:cNvSpPr>
          <p:nvPr>
            <p:ph type="title" idx="5"/>
          </p:nvPr>
        </p:nvSpPr>
        <p:spPr>
          <a:xfrm>
            <a:off x="4098299" y="1238612"/>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4" name="Google Shape;154;p29"/>
          <p:cNvSpPr txBox="1">
            <a:spLocks noGrp="1"/>
          </p:cNvSpPr>
          <p:nvPr>
            <p:ph type="title" idx="14"/>
          </p:nvPr>
        </p:nvSpPr>
        <p:spPr>
          <a:xfrm>
            <a:off x="2795206" y="2903084"/>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55" name="Google Shape;155;p29"/>
          <p:cNvSpPr txBox="1">
            <a:spLocks noGrp="1"/>
          </p:cNvSpPr>
          <p:nvPr>
            <p:ph type="title" idx="17"/>
          </p:nvPr>
        </p:nvSpPr>
        <p:spPr>
          <a:xfrm>
            <a:off x="5323996" y="2903084"/>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 </a:t>
            </a:r>
            <a:endParaRPr/>
          </a:p>
        </p:txBody>
      </p:sp>
      <p:sp>
        <p:nvSpPr>
          <p:cNvPr id="156" name="Google Shape;156;p29"/>
          <p:cNvSpPr txBox="1">
            <a:spLocks noGrp="1"/>
          </p:cNvSpPr>
          <p:nvPr>
            <p:ph type="title" idx="8"/>
          </p:nvPr>
        </p:nvSpPr>
        <p:spPr>
          <a:xfrm>
            <a:off x="6492612" y="1239070"/>
            <a:ext cx="1053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5" name="Picture 4">
            <a:extLst>
              <a:ext uri="{FF2B5EF4-FFF2-40B4-BE49-F238E27FC236}">
                <a16:creationId xmlns:a16="http://schemas.microsoft.com/office/drawing/2014/main" id="{2F30D19E-C159-483A-BAE2-CE0BC41A9E80}"/>
              </a:ext>
            </a:extLst>
          </p:cNvPr>
          <p:cNvPicPr>
            <a:picLocks noChangeAspect="1"/>
          </p:cNvPicPr>
          <p:nvPr/>
        </p:nvPicPr>
        <p:blipFill rotWithShape="1">
          <a:blip r:embed="rId3"/>
          <a:srcRect t="23842" r="71163" b="51214"/>
          <a:stretch/>
        </p:blipFill>
        <p:spPr>
          <a:xfrm>
            <a:off x="4657060" y="1551724"/>
            <a:ext cx="3636335" cy="2693582"/>
          </a:xfrm>
          <a:prstGeom prst="rect">
            <a:avLst/>
          </a:prstGeom>
        </p:spPr>
      </p:pic>
      <p:sp>
        <p:nvSpPr>
          <p:cNvPr id="7" name="TextBox 6">
            <a:extLst>
              <a:ext uri="{FF2B5EF4-FFF2-40B4-BE49-F238E27FC236}">
                <a16:creationId xmlns:a16="http://schemas.microsoft.com/office/drawing/2014/main" id="{A5F694D0-EB95-4BB8-8C00-CD4367B2D33F}"/>
              </a:ext>
            </a:extLst>
          </p:cNvPr>
          <p:cNvSpPr txBox="1"/>
          <p:nvPr/>
        </p:nvSpPr>
        <p:spPr>
          <a:xfrm>
            <a:off x="1481470" y="1990574"/>
            <a:ext cx="5153246" cy="2031325"/>
          </a:xfrm>
          <a:prstGeom prst="rect">
            <a:avLst/>
          </a:prstGeom>
          <a:noFill/>
        </p:spPr>
        <p:txBody>
          <a:bodyPr wrap="square" rtlCol="0">
            <a:spAutoFit/>
          </a:bodyPr>
          <a:lstStyle/>
          <a:p>
            <a:r>
              <a:rPr lang="en-IN" dirty="0"/>
              <a:t>Initialising the following: </a:t>
            </a:r>
          </a:p>
          <a:p>
            <a:pPr marL="342900" lvl="1" indent="-342900">
              <a:buFont typeface="+mj-lt"/>
              <a:buAutoNum type="arabicPeriod"/>
            </a:pPr>
            <a:r>
              <a:rPr lang="en-IN" dirty="0"/>
              <a:t>Coupler Length</a:t>
            </a:r>
          </a:p>
          <a:p>
            <a:pPr marL="342900" lvl="1" indent="-342900">
              <a:buFont typeface="+mj-lt"/>
              <a:buAutoNum type="arabicPeriod"/>
            </a:pPr>
            <a:r>
              <a:rPr lang="en-IN" dirty="0"/>
              <a:t>Crank Length</a:t>
            </a:r>
          </a:p>
          <a:p>
            <a:pPr marL="342900" lvl="1" indent="-342900">
              <a:buFont typeface="+mj-lt"/>
              <a:buAutoNum type="arabicPeriod"/>
            </a:pPr>
            <a:r>
              <a:rPr lang="en-IN" dirty="0"/>
              <a:t>Offset</a:t>
            </a:r>
          </a:p>
          <a:p>
            <a:pPr marL="342900" lvl="1" indent="-342900">
              <a:buFont typeface="+mj-lt"/>
              <a:buAutoNum type="arabicPeriod"/>
            </a:pPr>
            <a:r>
              <a:rPr lang="en-IN" dirty="0"/>
              <a:t>theta 1</a:t>
            </a:r>
          </a:p>
          <a:p>
            <a:pPr marL="342900" lvl="1" indent="-342900">
              <a:buFont typeface="+mj-lt"/>
              <a:buAutoNum type="arabicPeriod"/>
            </a:pPr>
            <a:r>
              <a:rPr lang="en-IN" dirty="0"/>
              <a:t>Angular velocity of crank</a:t>
            </a:r>
          </a:p>
          <a:p>
            <a:pPr marL="342900" lvl="1" indent="-342900">
              <a:buFont typeface="+mj-lt"/>
              <a:buAutoNum type="arabicPeriod"/>
            </a:pPr>
            <a:r>
              <a:rPr lang="en-IN" dirty="0"/>
              <a:t>Angular acceleration of crank		</a:t>
            </a:r>
          </a:p>
          <a:p>
            <a:pPr lvl="1"/>
            <a:endParaRPr lang="en-IN" dirty="0"/>
          </a:p>
          <a:p>
            <a:pPr lvl="1"/>
            <a:r>
              <a:rPr lang="en-IN" dirty="0"/>
              <a:t>Defining axis for the plot </a:t>
            </a:r>
          </a:p>
        </p:txBody>
      </p:sp>
      <p:sp>
        <p:nvSpPr>
          <p:cNvPr id="10" name="Title 13">
            <a:extLst>
              <a:ext uri="{FF2B5EF4-FFF2-40B4-BE49-F238E27FC236}">
                <a16:creationId xmlns:a16="http://schemas.microsoft.com/office/drawing/2014/main" id="{E0553E62-EA52-4036-82F2-C5BD5E85794D}"/>
              </a:ext>
            </a:extLst>
          </p:cNvPr>
          <p:cNvSpPr>
            <a:spLocks noGrp="1"/>
          </p:cNvSpPr>
          <p:nvPr>
            <p:ph type="title" idx="15"/>
          </p:nvPr>
        </p:nvSpPr>
        <p:spPr>
          <a:xfrm>
            <a:off x="2421000" y="283608"/>
            <a:ext cx="4302000" cy="630000"/>
          </a:xfrm>
        </p:spPr>
        <p:txBody>
          <a:bodyPr/>
          <a:lstStyle/>
          <a:p>
            <a:r>
              <a:rPr lang="en-IN" dirty="0"/>
              <a:t>SIMULATION</a:t>
            </a:r>
          </a:p>
        </p:txBody>
      </p:sp>
    </p:spTree>
    <p:extLst>
      <p:ext uri="{BB962C8B-B14F-4D97-AF65-F5344CB8AC3E}">
        <p14:creationId xmlns:p14="http://schemas.microsoft.com/office/powerpoint/2010/main" val="172026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70A8A8D-E7EF-4128-8F4F-C0535FEE8CD3}"/>
              </a:ext>
            </a:extLst>
          </p:cNvPr>
          <p:cNvPicPr>
            <a:picLocks noChangeAspect="1"/>
          </p:cNvPicPr>
          <p:nvPr/>
        </p:nvPicPr>
        <p:blipFill rotWithShape="1">
          <a:blip r:embed="rId2"/>
          <a:srcRect l="543" t="24117" r="50001" b="21722"/>
          <a:stretch/>
        </p:blipFill>
        <p:spPr>
          <a:xfrm>
            <a:off x="4763386" y="1193062"/>
            <a:ext cx="4380614" cy="3563236"/>
          </a:xfrm>
          <a:prstGeom prst="rect">
            <a:avLst/>
          </a:prstGeom>
        </p:spPr>
      </p:pic>
      <p:sp>
        <p:nvSpPr>
          <p:cNvPr id="17" name="TextBox 16">
            <a:extLst>
              <a:ext uri="{FF2B5EF4-FFF2-40B4-BE49-F238E27FC236}">
                <a16:creationId xmlns:a16="http://schemas.microsoft.com/office/drawing/2014/main" id="{3B9142DF-8D5C-45F2-8BFF-1E23B2E2F074}"/>
              </a:ext>
            </a:extLst>
          </p:cNvPr>
          <p:cNvSpPr txBox="1"/>
          <p:nvPr/>
        </p:nvSpPr>
        <p:spPr>
          <a:xfrm>
            <a:off x="1552353" y="1304260"/>
            <a:ext cx="2828262" cy="3108543"/>
          </a:xfrm>
          <a:prstGeom prst="rect">
            <a:avLst/>
          </a:prstGeom>
          <a:noFill/>
        </p:spPr>
        <p:txBody>
          <a:bodyPr wrap="square" rtlCol="0">
            <a:spAutoFit/>
          </a:bodyPr>
          <a:lstStyle/>
          <a:p>
            <a:pPr marL="285750" indent="-285750">
              <a:buFont typeface="Arial" panose="020B0604020202020204" pitchFamily="34" charset="0"/>
              <a:buChar char="•"/>
            </a:pPr>
            <a:r>
              <a:rPr lang="en-IN" dirty="0"/>
              <a:t>Iterating through a for loop with t as the time variable</a:t>
            </a:r>
          </a:p>
          <a:p>
            <a:pPr marL="285750" indent="-285750">
              <a:buFont typeface="Arial" panose="020B0604020202020204" pitchFamily="34" charset="0"/>
              <a:buChar char="•"/>
            </a:pPr>
            <a:r>
              <a:rPr lang="en-IN" dirty="0"/>
              <a:t>Theta2 = angular velocity of crank * </a:t>
            </a:r>
            <a:r>
              <a:rPr lang="en-IN" dirty="0" err="1"/>
              <a:t>deltat</a:t>
            </a:r>
            <a:endParaRPr lang="en-IN" dirty="0"/>
          </a:p>
          <a:p>
            <a:pPr marL="285750" indent="-285750">
              <a:buFont typeface="Arial" panose="020B0604020202020204" pitchFamily="34" charset="0"/>
              <a:buChar char="•"/>
            </a:pPr>
            <a:r>
              <a:rPr lang="en-IN" dirty="0"/>
              <a:t>Finding A &amp; B using equations derived in position analysis</a:t>
            </a:r>
          </a:p>
          <a:p>
            <a:pPr marL="285750" indent="-285750">
              <a:buFont typeface="Arial" panose="020B0604020202020204" pitchFamily="34" charset="0"/>
              <a:buChar char="•"/>
            </a:pPr>
            <a:r>
              <a:rPr lang="en-IN" dirty="0"/>
              <a:t>r1 is the positive root obtained from the solution of the quadratic equation formed</a:t>
            </a:r>
          </a:p>
          <a:p>
            <a:pPr marL="285750" indent="-285750">
              <a:buFont typeface="Arial" panose="020B0604020202020204" pitchFamily="34" charset="0"/>
              <a:buChar char="•"/>
            </a:pPr>
            <a:r>
              <a:rPr lang="en-IN" dirty="0"/>
              <a:t>Theta3 is then obtained using theta2</a:t>
            </a:r>
          </a:p>
          <a:p>
            <a:pPr marL="285750" indent="-285750">
              <a:buFont typeface="Arial" panose="020B0604020202020204" pitchFamily="34" charset="0"/>
              <a:buChar char="•"/>
            </a:pPr>
            <a:r>
              <a:rPr lang="en-IN" dirty="0"/>
              <a:t>Then the end coordinates of crank and coupler are found.</a:t>
            </a:r>
          </a:p>
        </p:txBody>
      </p:sp>
    </p:spTree>
    <p:extLst>
      <p:ext uri="{BB962C8B-B14F-4D97-AF65-F5344CB8AC3E}">
        <p14:creationId xmlns:p14="http://schemas.microsoft.com/office/powerpoint/2010/main" val="1811300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47"/>
          <p:cNvSpPr txBox="1">
            <a:spLocks noGrp="1"/>
          </p:cNvSpPr>
          <p:nvPr>
            <p:ph type="title" idx="4"/>
          </p:nvPr>
        </p:nvSpPr>
        <p:spPr>
          <a:xfrm>
            <a:off x="2421000" y="283608"/>
            <a:ext cx="4302000" cy="63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IN" dirty="0"/>
              <a:t>OUTPUT PLOT</a:t>
            </a:r>
            <a:endParaRPr dirty="0"/>
          </a:p>
        </p:txBody>
      </p:sp>
      <p:pic>
        <p:nvPicPr>
          <p:cNvPr id="11" name="Picture 10">
            <a:extLst>
              <a:ext uri="{FF2B5EF4-FFF2-40B4-BE49-F238E27FC236}">
                <a16:creationId xmlns:a16="http://schemas.microsoft.com/office/drawing/2014/main" id="{25404BA1-F72E-44F7-B1F6-970C0F944A5E}"/>
              </a:ext>
            </a:extLst>
          </p:cNvPr>
          <p:cNvPicPr>
            <a:picLocks noChangeAspect="1"/>
          </p:cNvPicPr>
          <p:nvPr/>
        </p:nvPicPr>
        <p:blipFill rotWithShape="1">
          <a:blip r:embed="rId3"/>
          <a:srcRect l="543" t="24255" r="49070" b="10146"/>
          <a:stretch/>
        </p:blipFill>
        <p:spPr>
          <a:xfrm>
            <a:off x="56707" y="1325525"/>
            <a:ext cx="4607441" cy="3374067"/>
          </a:xfrm>
          <a:prstGeom prst="rect">
            <a:avLst/>
          </a:prstGeom>
        </p:spPr>
      </p:pic>
      <p:pic>
        <p:nvPicPr>
          <p:cNvPr id="13" name="Picture 12">
            <a:extLst>
              <a:ext uri="{FF2B5EF4-FFF2-40B4-BE49-F238E27FC236}">
                <a16:creationId xmlns:a16="http://schemas.microsoft.com/office/drawing/2014/main" id="{13FA139D-E740-4D5F-9734-29C3CA2383C0}"/>
              </a:ext>
            </a:extLst>
          </p:cNvPr>
          <p:cNvPicPr>
            <a:picLocks noChangeAspect="1"/>
          </p:cNvPicPr>
          <p:nvPr/>
        </p:nvPicPr>
        <p:blipFill rotWithShape="1">
          <a:blip r:embed="rId4"/>
          <a:srcRect l="31705" t="2618" r="31861" b="39915"/>
          <a:stretch/>
        </p:blipFill>
        <p:spPr>
          <a:xfrm>
            <a:off x="4976037" y="1325526"/>
            <a:ext cx="3813544" cy="3383506"/>
          </a:xfrm>
          <a:prstGeom prst="rect">
            <a:avLst/>
          </a:prstGeom>
        </p:spPr>
      </p:pic>
      <p:sp>
        <p:nvSpPr>
          <p:cNvPr id="5" name="Rectangle 4"/>
          <p:cNvSpPr/>
          <p:nvPr/>
        </p:nvSpPr>
        <p:spPr>
          <a:xfrm>
            <a:off x="4454820" y="2417862"/>
            <a:ext cx="234360" cy="307777"/>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361203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39"/>
          <p:cNvSpPr txBox="1">
            <a:spLocks noGrp="1"/>
          </p:cNvSpPr>
          <p:nvPr>
            <p:ph type="title"/>
          </p:nvPr>
        </p:nvSpPr>
        <p:spPr>
          <a:xfrm>
            <a:off x="2528150" y="8"/>
            <a:ext cx="4302000" cy="63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APPLICATIONS OF SLIDER CRANK MECHANISM</a:t>
            </a:r>
            <a:endParaRPr sz="3600"/>
          </a:p>
        </p:txBody>
      </p:sp>
      <p:grpSp>
        <p:nvGrpSpPr>
          <p:cNvPr id="2" name="Google Shape;255;p39"/>
          <p:cNvGrpSpPr/>
          <p:nvPr/>
        </p:nvGrpSpPr>
        <p:grpSpPr>
          <a:xfrm>
            <a:off x="1068436" y="1677128"/>
            <a:ext cx="2427289" cy="2921150"/>
            <a:chOff x="-1056625" y="2573725"/>
            <a:chExt cx="917100" cy="1187025"/>
          </a:xfrm>
        </p:grpSpPr>
        <p:sp>
          <p:nvSpPr>
            <p:cNvPr id="256" name="Google Shape;256;p39"/>
            <p:cNvSpPr/>
            <p:nvPr/>
          </p:nvSpPr>
          <p:spPr>
            <a:xfrm>
              <a:off x="-368950" y="3484925"/>
              <a:ext cx="179450" cy="231375"/>
            </a:xfrm>
            <a:custGeom>
              <a:avLst/>
              <a:gdLst/>
              <a:ahLst/>
              <a:cxnLst/>
              <a:rect l="l" t="t" r="r" b="b"/>
              <a:pathLst>
                <a:path w="7178" h="9255" extrusionOk="0">
                  <a:moveTo>
                    <a:pt x="7178" y="1"/>
                  </a:moveTo>
                  <a:cubicBezTo>
                    <a:pt x="4960" y="1567"/>
                    <a:pt x="2544" y="2842"/>
                    <a:pt x="0" y="3799"/>
                  </a:cubicBezTo>
                  <a:lnTo>
                    <a:pt x="0" y="9254"/>
                  </a:lnTo>
                  <a:lnTo>
                    <a:pt x="7178" y="9254"/>
                  </a:lnTo>
                  <a:lnTo>
                    <a:pt x="7178" y="1"/>
                  </a:lnTo>
                  <a:close/>
                </a:path>
              </a:pathLst>
            </a:custGeom>
            <a:solidFill>
              <a:srgbClr val="88AF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39"/>
            <p:cNvSpPr/>
            <p:nvPr/>
          </p:nvSpPr>
          <p:spPr>
            <a:xfrm>
              <a:off x="-368950" y="3431250"/>
              <a:ext cx="179450" cy="148650"/>
            </a:xfrm>
            <a:custGeom>
              <a:avLst/>
              <a:gdLst/>
              <a:ahLst/>
              <a:cxnLst/>
              <a:rect l="l" t="t" r="r" b="b"/>
              <a:pathLst>
                <a:path w="7178" h="5946" extrusionOk="0">
                  <a:moveTo>
                    <a:pt x="0" y="1"/>
                  </a:moveTo>
                  <a:lnTo>
                    <a:pt x="0" y="5946"/>
                  </a:lnTo>
                  <a:cubicBezTo>
                    <a:pt x="2544" y="4989"/>
                    <a:pt x="4960" y="3714"/>
                    <a:pt x="7178" y="2148"/>
                  </a:cubicBezTo>
                  <a:lnTo>
                    <a:pt x="7178" y="1"/>
                  </a:lnTo>
                  <a:close/>
                </a:path>
              </a:pathLst>
            </a:custGeom>
            <a:solidFill>
              <a:srgbClr val="D0D7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9"/>
            <p:cNvSpPr/>
            <p:nvPr/>
          </p:nvSpPr>
          <p:spPr>
            <a:xfrm>
              <a:off x="-522725" y="3579875"/>
              <a:ext cx="153975" cy="134125"/>
            </a:xfrm>
            <a:custGeom>
              <a:avLst/>
              <a:gdLst/>
              <a:ahLst/>
              <a:cxnLst/>
              <a:rect l="l" t="t" r="r" b="b"/>
              <a:pathLst>
                <a:path w="6159" h="5365" extrusionOk="0">
                  <a:moveTo>
                    <a:pt x="6158" y="1"/>
                  </a:moveTo>
                  <a:cubicBezTo>
                    <a:pt x="5754" y="149"/>
                    <a:pt x="5351" y="298"/>
                    <a:pt x="4947" y="433"/>
                  </a:cubicBezTo>
                  <a:cubicBezTo>
                    <a:pt x="4068" y="2998"/>
                    <a:pt x="2559" y="5364"/>
                    <a:pt x="1" y="5364"/>
                  </a:cubicBezTo>
                  <a:lnTo>
                    <a:pt x="6158" y="5364"/>
                  </a:lnTo>
                  <a:lnTo>
                    <a:pt x="6158" y="1"/>
                  </a:lnTo>
                  <a:close/>
                </a:path>
              </a:pathLst>
            </a:custGeom>
            <a:solidFill>
              <a:srgbClr val="88AF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9"/>
            <p:cNvSpPr/>
            <p:nvPr/>
          </p:nvSpPr>
          <p:spPr>
            <a:xfrm>
              <a:off x="-399075" y="3431250"/>
              <a:ext cx="30150" cy="159450"/>
            </a:xfrm>
            <a:custGeom>
              <a:avLst/>
              <a:gdLst/>
              <a:ahLst/>
              <a:cxnLst/>
              <a:rect l="l" t="t" r="r" b="b"/>
              <a:pathLst>
                <a:path w="1206" h="6378" extrusionOk="0">
                  <a:moveTo>
                    <a:pt x="1205" y="1"/>
                  </a:moveTo>
                  <a:cubicBezTo>
                    <a:pt x="1205" y="1"/>
                    <a:pt x="1042" y="3331"/>
                    <a:pt x="1" y="6378"/>
                  </a:cubicBezTo>
                  <a:cubicBezTo>
                    <a:pt x="405" y="6243"/>
                    <a:pt x="808" y="6094"/>
                    <a:pt x="1205" y="5946"/>
                  </a:cubicBezTo>
                  <a:lnTo>
                    <a:pt x="1205" y="1"/>
                  </a:lnTo>
                  <a:close/>
                </a:path>
              </a:pathLst>
            </a:custGeom>
            <a:solidFill>
              <a:srgbClr val="D0D7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39"/>
            <p:cNvSpPr/>
            <p:nvPr/>
          </p:nvSpPr>
          <p:spPr>
            <a:xfrm>
              <a:off x="-785950" y="3335425"/>
              <a:ext cx="232250" cy="103825"/>
            </a:xfrm>
            <a:custGeom>
              <a:avLst/>
              <a:gdLst/>
              <a:ahLst/>
              <a:cxnLst/>
              <a:rect l="l" t="t" r="r" b="b"/>
              <a:pathLst>
                <a:path w="9290" h="4153" extrusionOk="0">
                  <a:moveTo>
                    <a:pt x="4153" y="0"/>
                  </a:moveTo>
                  <a:cubicBezTo>
                    <a:pt x="1857" y="0"/>
                    <a:pt x="1" y="1857"/>
                    <a:pt x="1" y="4153"/>
                  </a:cubicBezTo>
                  <a:lnTo>
                    <a:pt x="9290" y="4153"/>
                  </a:lnTo>
                  <a:cubicBezTo>
                    <a:pt x="9290" y="1857"/>
                    <a:pt x="7426" y="0"/>
                    <a:pt x="5138" y="0"/>
                  </a:cubicBezTo>
                  <a:close/>
                </a:path>
              </a:pathLst>
            </a:custGeom>
            <a:solidFill>
              <a:srgbClr val="D494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39"/>
            <p:cNvSpPr/>
            <p:nvPr/>
          </p:nvSpPr>
          <p:spPr>
            <a:xfrm>
              <a:off x="-609150" y="2887950"/>
              <a:ext cx="152700" cy="107925"/>
            </a:xfrm>
            <a:custGeom>
              <a:avLst/>
              <a:gdLst/>
              <a:ahLst/>
              <a:cxnLst/>
              <a:rect l="l" t="t" r="r" b="b"/>
              <a:pathLst>
                <a:path w="6108" h="4317" extrusionOk="0">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rgbClr val="D0D7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39"/>
            <p:cNvSpPr/>
            <p:nvPr/>
          </p:nvSpPr>
          <p:spPr>
            <a:xfrm>
              <a:off x="-488350" y="2898250"/>
              <a:ext cx="302925" cy="505400"/>
            </a:xfrm>
            <a:custGeom>
              <a:avLst/>
              <a:gdLst/>
              <a:ahLst/>
              <a:cxnLst/>
              <a:rect l="l" t="t" r="r" b="b"/>
              <a:pathLst>
                <a:path w="12117" h="20216" extrusionOk="0">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39"/>
            <p:cNvSpPr/>
            <p:nvPr/>
          </p:nvSpPr>
          <p:spPr>
            <a:xfrm>
              <a:off x="-792500" y="2732425"/>
              <a:ext cx="205875" cy="441650"/>
            </a:xfrm>
            <a:custGeom>
              <a:avLst/>
              <a:gdLst/>
              <a:ahLst/>
              <a:cxnLst/>
              <a:rect l="l" t="t" r="r" b="b"/>
              <a:pathLst>
                <a:path w="8235" h="17666" extrusionOk="0">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rgbClr val="88AF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39"/>
            <p:cNvSpPr/>
            <p:nvPr/>
          </p:nvSpPr>
          <p:spPr>
            <a:xfrm>
              <a:off x="-792500" y="2820125"/>
              <a:ext cx="205875" cy="353950"/>
            </a:xfrm>
            <a:custGeom>
              <a:avLst/>
              <a:gdLst/>
              <a:ahLst/>
              <a:cxnLst/>
              <a:rect l="l" t="t" r="r" b="b"/>
              <a:pathLst>
                <a:path w="8235" h="14158" extrusionOk="0">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rgbClr val="D1D8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39"/>
            <p:cNvSpPr/>
            <p:nvPr/>
          </p:nvSpPr>
          <p:spPr>
            <a:xfrm>
              <a:off x="-747150" y="3174050"/>
              <a:ext cx="115350" cy="32075"/>
            </a:xfrm>
            <a:custGeom>
              <a:avLst/>
              <a:gdLst/>
              <a:ahLst/>
              <a:cxnLst/>
              <a:rect l="l" t="t" r="r" b="b"/>
              <a:pathLst>
                <a:path w="4614" h="1283" extrusionOk="0">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rgbClr val="D89F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9"/>
            <p:cNvSpPr/>
            <p:nvPr/>
          </p:nvSpPr>
          <p:spPr>
            <a:xfrm>
              <a:off x="-726775" y="3206100"/>
              <a:ext cx="74600" cy="15450"/>
            </a:xfrm>
            <a:custGeom>
              <a:avLst/>
              <a:gdLst/>
              <a:ahLst/>
              <a:cxnLst/>
              <a:rect l="l" t="t" r="r" b="b"/>
              <a:pathLst>
                <a:path w="2984" h="618" extrusionOk="0">
                  <a:moveTo>
                    <a:pt x="0" y="1"/>
                  </a:moveTo>
                  <a:cubicBezTo>
                    <a:pt x="0" y="341"/>
                    <a:pt x="270" y="617"/>
                    <a:pt x="610" y="617"/>
                  </a:cubicBezTo>
                  <a:lnTo>
                    <a:pt x="2367" y="617"/>
                  </a:lnTo>
                  <a:cubicBezTo>
                    <a:pt x="2707" y="617"/>
                    <a:pt x="2983" y="341"/>
                    <a:pt x="2983" y="1"/>
                  </a:cubicBezTo>
                  <a:close/>
                </a:path>
              </a:pathLst>
            </a:custGeom>
            <a:solidFill>
              <a:srgbClr val="C3CC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39"/>
            <p:cNvSpPr/>
            <p:nvPr/>
          </p:nvSpPr>
          <p:spPr>
            <a:xfrm>
              <a:off x="-654150" y="2853950"/>
              <a:ext cx="175575" cy="168825"/>
            </a:xfrm>
            <a:custGeom>
              <a:avLst/>
              <a:gdLst/>
              <a:ahLst/>
              <a:cxnLst/>
              <a:rect l="l" t="t" r="r" b="b"/>
              <a:pathLst>
                <a:path w="7023" h="6753" extrusionOk="0">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rgbClr val="D89F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39"/>
            <p:cNvSpPr/>
            <p:nvPr/>
          </p:nvSpPr>
          <p:spPr>
            <a:xfrm>
              <a:off x="-640325" y="2866700"/>
              <a:ext cx="148800" cy="143150"/>
            </a:xfrm>
            <a:custGeom>
              <a:avLst/>
              <a:gdLst/>
              <a:ahLst/>
              <a:cxnLst/>
              <a:rect l="l" t="t" r="r" b="b"/>
              <a:pathLst>
                <a:path w="5952" h="5726" extrusionOk="0">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rgbClr val="C3CC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39"/>
            <p:cNvSpPr/>
            <p:nvPr/>
          </p:nvSpPr>
          <p:spPr>
            <a:xfrm>
              <a:off x="-736000" y="2597100"/>
              <a:ext cx="92850" cy="135350"/>
            </a:xfrm>
            <a:custGeom>
              <a:avLst/>
              <a:gdLst/>
              <a:ahLst/>
              <a:cxnLst/>
              <a:rect l="l" t="t" r="r" b="b"/>
              <a:pathLst>
                <a:path w="3714" h="5414" extrusionOk="0">
                  <a:moveTo>
                    <a:pt x="1" y="1"/>
                  </a:moveTo>
                  <a:lnTo>
                    <a:pt x="1" y="5414"/>
                  </a:lnTo>
                  <a:lnTo>
                    <a:pt x="3714" y="5414"/>
                  </a:lnTo>
                  <a:lnTo>
                    <a:pt x="3714" y="1"/>
                  </a:lnTo>
                  <a:close/>
                </a:path>
              </a:pathLst>
            </a:custGeom>
            <a:solidFill>
              <a:srgbClr val="C3CC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9"/>
            <p:cNvSpPr/>
            <p:nvPr/>
          </p:nvSpPr>
          <p:spPr>
            <a:xfrm>
              <a:off x="-769300" y="2573725"/>
              <a:ext cx="159450" cy="23400"/>
            </a:xfrm>
            <a:custGeom>
              <a:avLst/>
              <a:gdLst/>
              <a:ahLst/>
              <a:cxnLst/>
              <a:rect l="l" t="t" r="r" b="b"/>
              <a:pathLst>
                <a:path w="6378" h="936" extrusionOk="0">
                  <a:moveTo>
                    <a:pt x="1" y="0"/>
                  </a:moveTo>
                  <a:cubicBezTo>
                    <a:pt x="1" y="517"/>
                    <a:pt x="419" y="936"/>
                    <a:pt x="936" y="936"/>
                  </a:cubicBezTo>
                  <a:lnTo>
                    <a:pt x="5443" y="936"/>
                  </a:lnTo>
                  <a:cubicBezTo>
                    <a:pt x="5960" y="936"/>
                    <a:pt x="6378" y="517"/>
                    <a:pt x="6378" y="0"/>
                  </a:cubicBezTo>
                  <a:close/>
                </a:path>
              </a:pathLst>
            </a:custGeom>
            <a:solidFill>
              <a:srgbClr val="D89F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39"/>
            <p:cNvSpPr/>
            <p:nvPr/>
          </p:nvSpPr>
          <p:spPr>
            <a:xfrm>
              <a:off x="-917025" y="3394950"/>
              <a:ext cx="756225" cy="56875"/>
            </a:xfrm>
            <a:custGeom>
              <a:avLst/>
              <a:gdLst/>
              <a:ahLst/>
              <a:cxnLst/>
              <a:rect l="l" t="t" r="r" b="b"/>
              <a:pathLst>
                <a:path w="30249" h="2275" extrusionOk="0">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rgbClr val="88AF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39"/>
            <p:cNvSpPr/>
            <p:nvPr/>
          </p:nvSpPr>
          <p:spPr>
            <a:xfrm>
              <a:off x="-1056625" y="3705125"/>
              <a:ext cx="917100" cy="55625"/>
            </a:xfrm>
            <a:custGeom>
              <a:avLst/>
              <a:gdLst/>
              <a:ahLst/>
              <a:cxnLst/>
              <a:rect l="l" t="t" r="r" b="b"/>
              <a:pathLst>
                <a:path w="36684" h="2225" extrusionOk="0">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rgbClr val="C3CC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39"/>
            <p:cNvSpPr/>
            <p:nvPr/>
          </p:nvSpPr>
          <p:spPr>
            <a:xfrm>
              <a:off x="-777450" y="2985250"/>
              <a:ext cx="6775" cy="60525"/>
            </a:xfrm>
            <a:custGeom>
              <a:avLst/>
              <a:gdLst/>
              <a:ahLst/>
              <a:cxnLst/>
              <a:rect l="l" t="t" r="r" b="b"/>
              <a:pathLst>
                <a:path w="271" h="2421" extrusionOk="0">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rgbClr val="E6F0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39"/>
            <p:cNvSpPr/>
            <p:nvPr/>
          </p:nvSpPr>
          <p:spPr>
            <a:xfrm>
              <a:off x="-777450" y="2760475"/>
              <a:ext cx="6775" cy="160775"/>
            </a:xfrm>
            <a:custGeom>
              <a:avLst/>
              <a:gdLst/>
              <a:ahLst/>
              <a:cxnLst/>
              <a:rect l="l" t="t" r="r" b="b"/>
              <a:pathLst>
                <a:path w="271" h="6431" extrusionOk="0">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rgbClr val="E6F0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39"/>
            <p:cNvSpPr/>
            <p:nvPr/>
          </p:nvSpPr>
          <p:spPr>
            <a:xfrm>
              <a:off x="-898425" y="3406650"/>
              <a:ext cx="24325" cy="23000"/>
            </a:xfrm>
            <a:custGeom>
              <a:avLst/>
              <a:gdLst/>
              <a:ahLst/>
              <a:cxnLst/>
              <a:rect l="l" t="t" r="r" b="b"/>
              <a:pathLst>
                <a:path w="973" h="920" extrusionOk="0">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rgbClr val="E6F0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39"/>
            <p:cNvSpPr/>
            <p:nvPr/>
          </p:nvSpPr>
          <p:spPr>
            <a:xfrm>
              <a:off x="-853425" y="3406800"/>
              <a:ext cx="195575" cy="6775"/>
            </a:xfrm>
            <a:custGeom>
              <a:avLst/>
              <a:gdLst/>
              <a:ahLst/>
              <a:cxnLst/>
              <a:rect l="l" t="t" r="r" b="b"/>
              <a:pathLst>
                <a:path w="7823" h="271" extrusionOk="0">
                  <a:moveTo>
                    <a:pt x="177" y="1"/>
                  </a:moveTo>
                  <a:cubicBezTo>
                    <a:pt x="0" y="1"/>
                    <a:pt x="0" y="270"/>
                    <a:pt x="177" y="270"/>
                  </a:cubicBezTo>
                  <a:lnTo>
                    <a:pt x="7645" y="270"/>
                  </a:lnTo>
                  <a:cubicBezTo>
                    <a:pt x="7823" y="270"/>
                    <a:pt x="7823" y="1"/>
                    <a:pt x="7645" y="1"/>
                  </a:cubicBezTo>
                  <a:close/>
                </a:path>
              </a:pathLst>
            </a:custGeom>
            <a:solidFill>
              <a:srgbClr val="E6F0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39"/>
            <p:cNvSpPr/>
            <p:nvPr/>
          </p:nvSpPr>
          <p:spPr>
            <a:xfrm>
              <a:off x="-316175" y="3160825"/>
              <a:ext cx="31375" cy="214300"/>
            </a:xfrm>
            <a:custGeom>
              <a:avLst/>
              <a:gdLst/>
              <a:ahLst/>
              <a:cxnLst/>
              <a:rect l="l" t="t" r="r" b="b"/>
              <a:pathLst>
                <a:path w="1255" h="8572" extrusionOk="0">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8" name="Google Shape;278;p39"/>
          <p:cNvSpPr txBox="1"/>
          <p:nvPr/>
        </p:nvSpPr>
        <p:spPr>
          <a:xfrm>
            <a:off x="214325" y="1210850"/>
            <a:ext cx="8540400" cy="35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900">
                <a:latin typeface="Teko Light"/>
                <a:ea typeface="Teko Light"/>
                <a:cs typeface="Teko Light"/>
                <a:sym typeface="Teko Light"/>
              </a:rPr>
              <a:t>Hand Pump  </a:t>
            </a:r>
            <a:endParaRPr sz="2900">
              <a:latin typeface="Teko Light"/>
              <a:ea typeface="Teko Light"/>
              <a:cs typeface="Teko Light"/>
              <a:sym typeface="Teko Light"/>
            </a:endParaRPr>
          </a:p>
          <a:p>
            <a:pPr marL="0" lvl="0" indent="0" algn="l" rtl="0">
              <a:spcBef>
                <a:spcPts val="0"/>
              </a:spcBef>
              <a:spcAft>
                <a:spcPts val="0"/>
              </a:spcAft>
              <a:buNone/>
            </a:pPr>
            <a:r>
              <a:rPr lang="en" sz="1700"/>
              <a:t>This is one of the most common applications of this mechanism.The principle of hand pump is creating low pressure to suck the underground water.</a:t>
            </a:r>
            <a:endParaRPr sz="1700"/>
          </a:p>
        </p:txBody>
      </p:sp>
      <p:pic>
        <p:nvPicPr>
          <p:cNvPr id="279" name="Google Shape;279;p39"/>
          <p:cNvPicPr preferRelativeResize="0"/>
          <p:nvPr/>
        </p:nvPicPr>
        <p:blipFill>
          <a:blip r:embed="rId3">
            <a:alphaModFix/>
          </a:blip>
          <a:stretch>
            <a:fillRect/>
          </a:stretch>
        </p:blipFill>
        <p:spPr>
          <a:xfrm>
            <a:off x="942975" y="2313175"/>
            <a:ext cx="2621150" cy="2579000"/>
          </a:xfrm>
          <a:prstGeom prst="rect">
            <a:avLst/>
          </a:prstGeom>
          <a:noFill/>
          <a:ln>
            <a:noFill/>
          </a:ln>
        </p:spPr>
      </p:pic>
      <p:pic>
        <p:nvPicPr>
          <p:cNvPr id="280" name="Google Shape;280;p39"/>
          <p:cNvPicPr preferRelativeResize="0"/>
          <p:nvPr/>
        </p:nvPicPr>
        <p:blipFill>
          <a:blip r:embed="rId4">
            <a:alphaModFix/>
          </a:blip>
          <a:stretch>
            <a:fillRect/>
          </a:stretch>
        </p:blipFill>
        <p:spPr>
          <a:xfrm>
            <a:off x="3882350" y="2432450"/>
            <a:ext cx="4872376" cy="240947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0"/>
          <p:cNvSpPr txBox="1"/>
          <p:nvPr/>
        </p:nvSpPr>
        <p:spPr>
          <a:xfrm>
            <a:off x="525075" y="289325"/>
            <a:ext cx="7800900" cy="450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900">
                <a:latin typeface="Teko Light"/>
                <a:ea typeface="Teko Light"/>
                <a:cs typeface="Teko Light"/>
                <a:sym typeface="Teko Light"/>
              </a:rPr>
              <a:t>Rotary Engines </a:t>
            </a:r>
            <a:endParaRPr sz="2900">
              <a:latin typeface="Teko Light"/>
              <a:ea typeface="Teko Light"/>
              <a:cs typeface="Teko Light"/>
              <a:sym typeface="Teko Light"/>
            </a:endParaRPr>
          </a:p>
          <a:p>
            <a:pPr marL="0" lvl="0" indent="0" algn="l" rtl="0">
              <a:lnSpc>
                <a:spcPct val="115000"/>
              </a:lnSpc>
              <a:spcBef>
                <a:spcPts val="0"/>
              </a:spcBef>
              <a:spcAft>
                <a:spcPts val="0"/>
              </a:spcAft>
              <a:buNone/>
            </a:pPr>
            <a:endParaRPr sz="1600"/>
          </a:p>
          <a:p>
            <a:pPr marL="0" lvl="0" indent="0" algn="l" rtl="0">
              <a:lnSpc>
                <a:spcPct val="115000"/>
              </a:lnSpc>
              <a:spcBef>
                <a:spcPts val="0"/>
              </a:spcBef>
              <a:spcAft>
                <a:spcPts val="0"/>
              </a:spcAft>
              <a:buNone/>
            </a:pPr>
            <a:r>
              <a:rPr lang="en" sz="1600"/>
              <a:t>They are a type of internal combustion engine, used in cars, which converts heat from the combustion of a high pressure air/fuel mixture into useful work for the rest of the car.</a:t>
            </a:r>
            <a:endParaRPr sz="1600"/>
          </a:p>
          <a:p>
            <a:pPr marL="0" lvl="0" indent="0" algn="l" rtl="0">
              <a:spcBef>
                <a:spcPts val="0"/>
              </a:spcBef>
              <a:spcAft>
                <a:spcPts val="0"/>
              </a:spcAft>
              <a:buNone/>
            </a:pPr>
            <a:endParaRPr sz="1600">
              <a:latin typeface="Hind Vadodara Light"/>
              <a:ea typeface="Hind Vadodara Light"/>
              <a:cs typeface="Hind Vadodara Light"/>
              <a:sym typeface="Hind Vadodara Light"/>
            </a:endParaRPr>
          </a:p>
          <a:p>
            <a:pPr marL="457200" lvl="0" indent="0" algn="l" rtl="0">
              <a:lnSpc>
                <a:spcPct val="115000"/>
              </a:lnSpc>
              <a:spcBef>
                <a:spcPts val="0"/>
              </a:spcBef>
              <a:spcAft>
                <a:spcPts val="0"/>
              </a:spcAft>
              <a:buNone/>
            </a:pPr>
            <a:endParaRPr sz="1600">
              <a:latin typeface="Hind Vadodara Light"/>
              <a:ea typeface="Hind Vadodara Light"/>
              <a:cs typeface="Hind Vadodara Light"/>
              <a:sym typeface="Hind Vadodara Light"/>
            </a:endParaRPr>
          </a:p>
        </p:txBody>
      </p:sp>
      <p:pic>
        <p:nvPicPr>
          <p:cNvPr id="286" name="Google Shape;286;p40"/>
          <p:cNvPicPr preferRelativeResize="0"/>
          <p:nvPr/>
        </p:nvPicPr>
        <p:blipFill>
          <a:blip r:embed="rId3">
            <a:alphaModFix/>
          </a:blip>
          <a:stretch>
            <a:fillRect/>
          </a:stretch>
        </p:blipFill>
        <p:spPr>
          <a:xfrm>
            <a:off x="599971" y="2336000"/>
            <a:ext cx="2681226" cy="2518175"/>
          </a:xfrm>
          <a:prstGeom prst="rect">
            <a:avLst/>
          </a:prstGeom>
          <a:noFill/>
          <a:ln>
            <a:noFill/>
          </a:ln>
        </p:spPr>
      </p:pic>
      <p:pic>
        <p:nvPicPr>
          <p:cNvPr id="287" name="Google Shape;287;p40"/>
          <p:cNvPicPr preferRelativeResize="0"/>
          <p:nvPr/>
        </p:nvPicPr>
        <p:blipFill>
          <a:blip r:embed="rId4">
            <a:alphaModFix/>
          </a:blip>
          <a:stretch>
            <a:fillRect/>
          </a:stretch>
        </p:blipFill>
        <p:spPr>
          <a:xfrm>
            <a:off x="4508599" y="2336000"/>
            <a:ext cx="3445826" cy="2561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p:nvPr/>
        </p:nvSpPr>
        <p:spPr>
          <a:xfrm>
            <a:off x="1435900" y="289325"/>
            <a:ext cx="5936400" cy="9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3700">
              <a:latin typeface="Teko Light"/>
              <a:ea typeface="Teko Light"/>
              <a:cs typeface="Teko Light"/>
              <a:sym typeface="Teko Light"/>
            </a:endParaRPr>
          </a:p>
        </p:txBody>
      </p:sp>
      <p:sp>
        <p:nvSpPr>
          <p:cNvPr id="293" name="Google Shape;293;p41"/>
          <p:cNvSpPr txBox="1"/>
          <p:nvPr/>
        </p:nvSpPr>
        <p:spPr>
          <a:xfrm>
            <a:off x="825100" y="417900"/>
            <a:ext cx="7211700" cy="447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900">
                <a:latin typeface="Teko Light"/>
                <a:ea typeface="Teko Light"/>
                <a:cs typeface="Teko Light"/>
                <a:sym typeface="Teko Light"/>
              </a:rPr>
              <a:t>Reciprocating Engine</a:t>
            </a:r>
            <a:endParaRPr sz="2900">
              <a:latin typeface="Teko Light"/>
              <a:ea typeface="Teko Light"/>
              <a:cs typeface="Teko Light"/>
              <a:sym typeface="Teko Light"/>
            </a:endParaRPr>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r>
              <a:rPr lang="en" sz="1600"/>
              <a:t>A reciprocating engine is an engine that uses one or more pistons in order to convert pressure into rotational motion.</a:t>
            </a:r>
            <a:r>
              <a:rPr lang="en" sz="1100"/>
              <a:t>.</a:t>
            </a:r>
            <a:endParaRPr sz="2600">
              <a:latin typeface="Teko Light"/>
              <a:ea typeface="Teko Light"/>
              <a:cs typeface="Teko Light"/>
              <a:sym typeface="Teko Light"/>
            </a:endParaRPr>
          </a:p>
        </p:txBody>
      </p:sp>
      <p:pic>
        <p:nvPicPr>
          <p:cNvPr id="294" name="Google Shape;294;p41"/>
          <p:cNvPicPr preferRelativeResize="0"/>
          <p:nvPr/>
        </p:nvPicPr>
        <p:blipFill>
          <a:blip r:embed="rId3">
            <a:alphaModFix/>
          </a:blip>
          <a:stretch>
            <a:fillRect/>
          </a:stretch>
        </p:blipFill>
        <p:spPr>
          <a:xfrm>
            <a:off x="1056027" y="1928825"/>
            <a:ext cx="2748775" cy="3150400"/>
          </a:xfrm>
          <a:prstGeom prst="rect">
            <a:avLst/>
          </a:prstGeom>
          <a:noFill/>
          <a:ln>
            <a:noFill/>
          </a:ln>
        </p:spPr>
      </p:pic>
      <p:pic>
        <p:nvPicPr>
          <p:cNvPr id="295" name="Google Shape;295;p41"/>
          <p:cNvPicPr preferRelativeResize="0"/>
          <p:nvPr/>
        </p:nvPicPr>
        <p:blipFill>
          <a:blip r:embed="rId4">
            <a:alphaModFix/>
          </a:blip>
          <a:stretch>
            <a:fillRect/>
          </a:stretch>
        </p:blipFill>
        <p:spPr>
          <a:xfrm>
            <a:off x="4437126" y="2413000"/>
            <a:ext cx="3699273" cy="2182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2"/>
          <p:cNvSpPr txBox="1">
            <a:spLocks noGrp="1"/>
          </p:cNvSpPr>
          <p:nvPr>
            <p:ph type="title"/>
          </p:nvPr>
        </p:nvSpPr>
        <p:spPr>
          <a:xfrm>
            <a:off x="2208600" y="1914900"/>
            <a:ext cx="4726800" cy="1313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idx="2"/>
          </p:nvPr>
        </p:nvSpPr>
        <p:spPr>
          <a:xfrm>
            <a:off x="2595072" y="2093275"/>
            <a:ext cx="105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62" name="Google Shape;162;p30"/>
          <p:cNvSpPr txBox="1">
            <a:spLocks noGrp="1"/>
          </p:cNvSpPr>
          <p:nvPr>
            <p:ph type="ctrTitle"/>
          </p:nvPr>
        </p:nvSpPr>
        <p:spPr>
          <a:xfrm>
            <a:off x="4007825" y="2173943"/>
            <a:ext cx="4535700"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INTRODUCTION</a:t>
            </a:r>
            <a:endParaRPr dirty="0"/>
          </a:p>
        </p:txBody>
      </p:sp>
      <p:sp>
        <p:nvSpPr>
          <p:cNvPr id="163" name="Google Shape;163;p30"/>
          <p:cNvSpPr txBox="1">
            <a:spLocks noGrp="1"/>
          </p:cNvSpPr>
          <p:nvPr>
            <p:ph type="subTitle" idx="1"/>
          </p:nvPr>
        </p:nvSpPr>
        <p:spPr>
          <a:xfrm>
            <a:off x="5621050" y="2841677"/>
            <a:ext cx="29223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INTRODUCTION TO GRASHOFS AND SLIDER CRANK MECHANISM</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421000" y="283607"/>
            <a:ext cx="4302000" cy="119324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err="1"/>
              <a:t>Grashof</a:t>
            </a:r>
            <a:r>
              <a:rPr lang="en-IN" dirty="0"/>
              <a:t> Criteria</a:t>
            </a:r>
            <a:endParaRPr dirty="0"/>
          </a:p>
        </p:txBody>
      </p:sp>
      <p:sp>
        <p:nvSpPr>
          <p:cNvPr id="136" name="Google Shape;136;p28"/>
          <p:cNvSpPr txBox="1">
            <a:spLocks noGrp="1"/>
          </p:cNvSpPr>
          <p:nvPr>
            <p:ph type="subTitle" idx="1"/>
          </p:nvPr>
        </p:nvSpPr>
        <p:spPr>
          <a:xfrm flipH="1">
            <a:off x="431799" y="2215518"/>
            <a:ext cx="6291199" cy="2183407"/>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dirty="0">
              <a:latin typeface="Raleway"/>
              <a:ea typeface="Raleway"/>
              <a:cs typeface="Raleway"/>
              <a:sym typeface="Raleway"/>
            </a:endParaRPr>
          </a:p>
          <a:p>
            <a:pPr marL="0" lvl="0" indent="0" algn="l" rtl="0">
              <a:lnSpc>
                <a:spcPct val="115000"/>
              </a:lnSpc>
              <a:spcBef>
                <a:spcPts val="0"/>
              </a:spcBef>
              <a:spcAft>
                <a:spcPts val="0"/>
              </a:spcAft>
              <a:buNone/>
            </a:pPr>
            <a:endParaRPr dirty="0"/>
          </a:p>
          <a:p>
            <a:pPr marL="0" lvl="0" indent="0" algn="ctr" rtl="0">
              <a:spcBef>
                <a:spcPts val="1600"/>
              </a:spcBef>
              <a:spcAft>
                <a:spcPts val="0"/>
              </a:spcAft>
              <a:buNone/>
            </a:pPr>
            <a:endParaRPr dirty="0"/>
          </a:p>
        </p:txBody>
      </p:sp>
      <p:sp>
        <p:nvSpPr>
          <p:cNvPr id="2" name="TextBox 1"/>
          <p:cNvSpPr txBox="1"/>
          <p:nvPr/>
        </p:nvSpPr>
        <p:spPr>
          <a:xfrm>
            <a:off x="388127" y="1476854"/>
            <a:ext cx="7979620" cy="2677656"/>
          </a:xfrm>
          <a:prstGeom prst="rect">
            <a:avLst/>
          </a:prstGeom>
          <a:noFill/>
        </p:spPr>
        <p:txBody>
          <a:bodyPr wrap="square" rtlCol="0">
            <a:spAutoFit/>
          </a:bodyPr>
          <a:lstStyle/>
          <a:p>
            <a:r>
              <a:rPr lang="en-IN" dirty="0" err="1"/>
              <a:t>Grashof</a:t>
            </a:r>
            <a:r>
              <a:rPr lang="en-IN" dirty="0"/>
              <a:t> Criteria :</a:t>
            </a:r>
          </a:p>
          <a:p>
            <a:endParaRPr lang="en-IN" dirty="0"/>
          </a:p>
          <a:p>
            <a:r>
              <a:rPr lang="en-IN" dirty="0"/>
              <a:t>	The theorem states that for the linkage to contain at least one link which can fully revolve with respect to the other three links:</a:t>
            </a:r>
          </a:p>
          <a:p>
            <a:endParaRPr lang="en-IN" dirty="0"/>
          </a:p>
          <a:p>
            <a:r>
              <a:rPr lang="en-IN" dirty="0"/>
              <a:t>   S + L &lt; P + Q </a:t>
            </a:r>
          </a:p>
          <a:p>
            <a:endParaRPr lang="en-IN" dirty="0"/>
          </a:p>
          <a:p>
            <a:r>
              <a:rPr lang="en-IN" dirty="0"/>
              <a:t>Where S – smallest link </a:t>
            </a:r>
          </a:p>
          <a:p>
            <a:r>
              <a:rPr lang="en-IN" dirty="0"/>
              <a:t>            L – longest link</a:t>
            </a:r>
          </a:p>
          <a:p>
            <a:r>
              <a:rPr lang="en-IN" dirty="0"/>
              <a:t>            P , Q – other two links </a:t>
            </a:r>
          </a:p>
          <a:p>
            <a:endParaRPr lang="en-IN" dirty="0"/>
          </a:p>
          <a:p>
            <a:endParaRPr lang="en-IN" dirty="0"/>
          </a:p>
        </p:txBody>
      </p:sp>
      <p:pic>
        <p:nvPicPr>
          <p:cNvPr id="6" name="Picture 5"/>
          <p:cNvPicPr>
            <a:picLocks noChangeAspect="1"/>
          </p:cNvPicPr>
          <p:nvPr/>
        </p:nvPicPr>
        <p:blipFill>
          <a:blip r:embed="rId3"/>
          <a:stretch>
            <a:fillRect/>
          </a:stretch>
        </p:blipFill>
        <p:spPr>
          <a:xfrm>
            <a:off x="4332330" y="2275094"/>
            <a:ext cx="4611523" cy="241827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flipH="1">
            <a:off x="163802" y="1210419"/>
            <a:ext cx="4110831" cy="3701823"/>
          </a:xfrm>
        </p:spPr>
        <p:txBody>
          <a:bodyPr/>
          <a:lstStyle/>
          <a:p>
            <a:pPr marL="114300" indent="0" algn="l">
              <a:buNone/>
            </a:pPr>
            <a:endParaRPr lang="en-IN" dirty="0"/>
          </a:p>
          <a:p>
            <a:pPr marL="114300" indent="0" algn="l">
              <a:buNone/>
            </a:pPr>
            <a:endParaRPr lang="en-IN" dirty="0"/>
          </a:p>
          <a:p>
            <a:pPr marL="114300" indent="0" algn="l">
              <a:buNone/>
            </a:pPr>
            <a:endParaRPr lang="en-IN" dirty="0"/>
          </a:p>
          <a:p>
            <a:pPr marL="114300" indent="0" algn="l">
              <a:buNone/>
            </a:pPr>
            <a:endParaRPr lang="en-IN" sz="1400" dirty="0">
              <a:solidFill>
                <a:srgbClr val="000000"/>
              </a:solidFill>
              <a:latin typeface="Arial"/>
              <a:ea typeface="Arial"/>
              <a:cs typeface="Arial"/>
              <a:sym typeface="Arial"/>
            </a:endParaRPr>
          </a:p>
          <a:p>
            <a:pPr marL="114300" indent="0" algn="l">
              <a:buNone/>
            </a:pPr>
            <a:endParaRPr lang="en-IN" sz="1400" dirty="0">
              <a:solidFill>
                <a:srgbClr val="000000"/>
              </a:solidFill>
              <a:latin typeface="Arial"/>
              <a:ea typeface="Arial"/>
              <a:cs typeface="Arial"/>
              <a:sym typeface="Arial"/>
            </a:endParaRPr>
          </a:p>
          <a:p>
            <a:pPr marL="114300" indent="0" algn="l">
              <a:buNone/>
            </a:pPr>
            <a:endParaRPr lang="en-IN" sz="1400" dirty="0">
              <a:solidFill>
                <a:srgbClr val="000000"/>
              </a:solidFill>
              <a:latin typeface="Arial"/>
              <a:ea typeface="Arial"/>
              <a:cs typeface="Arial"/>
              <a:sym typeface="Arial"/>
            </a:endParaRPr>
          </a:p>
          <a:p>
            <a:pPr marL="114300" indent="0" algn="l">
              <a:buNone/>
            </a:pPr>
            <a:r>
              <a:rPr lang="en-IN" sz="1400" dirty="0">
                <a:solidFill>
                  <a:srgbClr val="000000"/>
                </a:solidFill>
                <a:latin typeface="Arial"/>
                <a:ea typeface="Arial"/>
                <a:cs typeface="Arial"/>
                <a:sym typeface="Arial"/>
              </a:rPr>
              <a:t>Incase of a slider crank mechanism the radius of rotation for a slider will be infinity like shown in the second figure.</a:t>
            </a:r>
          </a:p>
          <a:p>
            <a:pPr marL="114300" indent="0" algn="l">
              <a:buNone/>
            </a:pPr>
            <a:r>
              <a:rPr lang="en-IN" sz="1400" dirty="0">
                <a:solidFill>
                  <a:srgbClr val="000000"/>
                </a:solidFill>
                <a:latin typeface="Arial"/>
                <a:ea typeface="Arial"/>
                <a:cs typeface="Arial"/>
                <a:sym typeface="Arial"/>
              </a:rPr>
              <a:t>     </a:t>
            </a:r>
          </a:p>
          <a:p>
            <a:pPr marL="114300" indent="0" algn="l">
              <a:buNone/>
            </a:pPr>
            <a:r>
              <a:rPr lang="en-IN" sz="1400" dirty="0">
                <a:solidFill>
                  <a:srgbClr val="000000"/>
                </a:solidFill>
                <a:latin typeface="Arial"/>
                <a:ea typeface="Arial"/>
                <a:cs typeface="Arial"/>
                <a:sym typeface="Arial"/>
              </a:rPr>
              <a:t>     </a:t>
            </a:r>
            <a:r>
              <a:rPr lang="en-IN" sz="1400" dirty="0" err="1">
                <a:solidFill>
                  <a:srgbClr val="000000"/>
                </a:solidFill>
                <a:latin typeface="Arial"/>
                <a:ea typeface="Arial"/>
                <a:cs typeface="Arial"/>
                <a:sym typeface="Arial"/>
              </a:rPr>
              <a:t>Grashof</a:t>
            </a:r>
            <a:r>
              <a:rPr lang="en-IN" sz="1400" dirty="0">
                <a:solidFill>
                  <a:srgbClr val="000000"/>
                </a:solidFill>
                <a:latin typeface="Arial"/>
                <a:ea typeface="Arial"/>
                <a:cs typeface="Arial"/>
                <a:sym typeface="Arial"/>
              </a:rPr>
              <a:t> condition becomes: </a:t>
            </a:r>
          </a:p>
          <a:p>
            <a:pPr marL="114300" indent="0" algn="l">
              <a:buNone/>
            </a:pPr>
            <a:endParaRPr lang="en-IN" sz="1400" dirty="0">
              <a:solidFill>
                <a:srgbClr val="000000"/>
              </a:solidFill>
              <a:latin typeface="Arial"/>
              <a:ea typeface="Arial"/>
              <a:cs typeface="Arial"/>
              <a:sym typeface="Arial"/>
            </a:endParaRPr>
          </a:p>
          <a:p>
            <a:pPr marL="114300" indent="0" algn="l">
              <a:buNone/>
            </a:pPr>
            <a:r>
              <a:rPr lang="en-IN" sz="1400" dirty="0">
                <a:solidFill>
                  <a:srgbClr val="000000"/>
                </a:solidFill>
                <a:latin typeface="Arial"/>
                <a:ea typeface="Arial"/>
                <a:cs typeface="Arial"/>
                <a:sym typeface="Arial"/>
              </a:rPr>
              <a:t>L2 + L1 &lt; L3 + L4</a:t>
            </a:r>
          </a:p>
          <a:p>
            <a:pPr marL="114300" indent="0" algn="l">
              <a:buNone/>
            </a:pPr>
            <a:endParaRPr lang="en-IN" sz="1400" dirty="0">
              <a:solidFill>
                <a:srgbClr val="000000"/>
              </a:solidFill>
              <a:latin typeface="Arial"/>
              <a:ea typeface="Arial"/>
              <a:cs typeface="Arial"/>
              <a:sym typeface="Arial"/>
            </a:endParaRPr>
          </a:p>
          <a:p>
            <a:pPr marL="114300" indent="0" algn="l">
              <a:buNone/>
            </a:pPr>
            <a:r>
              <a:rPr lang="en-IN" sz="1400" dirty="0">
                <a:solidFill>
                  <a:srgbClr val="000000"/>
                </a:solidFill>
                <a:latin typeface="Arial"/>
                <a:ea typeface="Arial"/>
                <a:cs typeface="Arial"/>
                <a:sym typeface="Arial"/>
              </a:rPr>
              <a:t>L2+ ( L1 – L4 ) &lt; L3</a:t>
            </a:r>
          </a:p>
          <a:p>
            <a:pPr marL="114300" indent="0">
              <a:buNone/>
            </a:pPr>
            <a:endParaRPr lang="en-IN" sz="1400" dirty="0">
              <a:solidFill>
                <a:srgbClr val="000000"/>
              </a:solidFill>
              <a:latin typeface="Arial"/>
              <a:ea typeface="Arial"/>
              <a:cs typeface="Arial"/>
              <a:sym typeface="Arial"/>
            </a:endParaRPr>
          </a:p>
          <a:p>
            <a:pPr marL="114300" indent="0" algn="l">
              <a:buNone/>
            </a:pPr>
            <a:r>
              <a:rPr lang="en-IN" sz="1400" dirty="0">
                <a:solidFill>
                  <a:srgbClr val="000000"/>
                </a:solidFill>
                <a:latin typeface="Arial"/>
                <a:ea typeface="Arial"/>
                <a:cs typeface="Arial"/>
                <a:sym typeface="Arial"/>
              </a:rPr>
              <a:t>L2 + e  &lt;  L3</a:t>
            </a:r>
          </a:p>
          <a:p>
            <a:pPr marL="114300" indent="0" algn="l">
              <a:buNone/>
            </a:pPr>
            <a:endParaRPr lang="en-IN" sz="1400" dirty="0">
              <a:solidFill>
                <a:srgbClr val="000000"/>
              </a:solidFill>
              <a:latin typeface="Arial"/>
              <a:ea typeface="Arial"/>
              <a:cs typeface="Arial"/>
              <a:sym typeface="Arial"/>
            </a:endParaRPr>
          </a:p>
          <a:p>
            <a:pPr marL="114300" indent="0" algn="l">
              <a:buNone/>
            </a:pPr>
            <a:r>
              <a:rPr lang="en-IN" sz="1400" dirty="0">
                <a:solidFill>
                  <a:srgbClr val="000000"/>
                </a:solidFill>
                <a:latin typeface="Arial"/>
                <a:ea typeface="Arial"/>
                <a:cs typeface="Arial"/>
                <a:sym typeface="Arial"/>
              </a:rPr>
              <a:t>Where e – offset </a:t>
            </a:r>
          </a:p>
          <a:p>
            <a:pPr marL="114300" indent="0" algn="l">
              <a:buNone/>
            </a:pPr>
            <a:r>
              <a:rPr lang="en-IN" sz="1400" dirty="0">
                <a:solidFill>
                  <a:srgbClr val="000000"/>
                </a:solidFill>
                <a:latin typeface="Arial"/>
                <a:ea typeface="Arial"/>
                <a:cs typeface="Arial"/>
                <a:sym typeface="Arial"/>
              </a:rPr>
              <a:t>             L2 – Length of crank (also the smallest)</a:t>
            </a:r>
          </a:p>
          <a:p>
            <a:pPr marL="114300" indent="0" algn="l">
              <a:buNone/>
            </a:pPr>
            <a:r>
              <a:rPr lang="en-IN" sz="1400" dirty="0">
                <a:solidFill>
                  <a:srgbClr val="000000"/>
                </a:solidFill>
                <a:latin typeface="Arial"/>
                <a:ea typeface="Arial"/>
                <a:cs typeface="Arial"/>
                <a:sym typeface="Arial"/>
              </a:rPr>
              <a:t>             L3 – Length of coupler</a:t>
            </a:r>
          </a:p>
          <a:p>
            <a:pPr marL="114300" indent="0">
              <a:buNone/>
            </a:pPr>
            <a:endParaRPr lang="en-IN" dirty="0"/>
          </a:p>
          <a:p>
            <a:pPr marL="114300" indent="0">
              <a:buNone/>
            </a:pPr>
            <a:endParaRPr lang="en-IN" dirty="0"/>
          </a:p>
          <a:p>
            <a:pPr marL="114300" indent="0">
              <a:buNone/>
            </a:pPr>
            <a:endParaRPr lang="en-IN" dirty="0"/>
          </a:p>
          <a:p>
            <a:pPr marL="114300" indent="0">
              <a:buNone/>
            </a:pPr>
            <a:endParaRPr lang="en-IN" dirty="0"/>
          </a:p>
          <a:p>
            <a:pPr marL="114300" indent="0">
              <a:buNone/>
            </a:pPr>
            <a:endParaRPr lang="en-IN" dirty="0"/>
          </a:p>
          <a:p>
            <a:pPr marL="114300" indent="0">
              <a:buNone/>
            </a:pPr>
            <a:endParaRPr lang="en-IN" dirty="0"/>
          </a:p>
          <a:p>
            <a:pPr marL="114300" indent="0">
              <a:buNone/>
            </a:pPr>
            <a:endParaRPr lang="en-IN" dirty="0"/>
          </a:p>
        </p:txBody>
      </p:sp>
      <p:sp>
        <p:nvSpPr>
          <p:cNvPr id="3" name="Title 2"/>
          <p:cNvSpPr>
            <a:spLocks noGrp="1"/>
          </p:cNvSpPr>
          <p:nvPr>
            <p:ph type="title"/>
          </p:nvPr>
        </p:nvSpPr>
        <p:spPr/>
        <p:txBody>
          <a:bodyPr/>
          <a:lstStyle/>
          <a:p>
            <a:r>
              <a:rPr lang="en-IN" dirty="0"/>
              <a:t>Slider Crank Mechanism</a:t>
            </a:r>
          </a:p>
        </p:txBody>
      </p:sp>
      <p:pic>
        <p:nvPicPr>
          <p:cNvPr id="5" name="Picture 4"/>
          <p:cNvPicPr>
            <a:picLocks noChangeAspect="1"/>
          </p:cNvPicPr>
          <p:nvPr/>
        </p:nvPicPr>
        <p:blipFill rotWithShape="1">
          <a:blip r:embed="rId2"/>
          <a:srcRect b="3520"/>
          <a:stretch/>
        </p:blipFill>
        <p:spPr>
          <a:xfrm>
            <a:off x="4510003" y="1847028"/>
            <a:ext cx="2048362" cy="1740721"/>
          </a:xfrm>
          <a:prstGeom prst="rect">
            <a:avLst/>
          </a:prstGeom>
        </p:spPr>
      </p:pic>
      <p:pic>
        <p:nvPicPr>
          <p:cNvPr id="6" name="Picture 5"/>
          <p:cNvPicPr>
            <a:picLocks noChangeAspect="1"/>
          </p:cNvPicPr>
          <p:nvPr/>
        </p:nvPicPr>
        <p:blipFill>
          <a:blip r:embed="rId3"/>
          <a:stretch>
            <a:fillRect/>
          </a:stretch>
        </p:blipFill>
        <p:spPr>
          <a:xfrm>
            <a:off x="6586869" y="1625707"/>
            <a:ext cx="2293832" cy="2563521"/>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314369" y="2174489"/>
                <a:ext cx="35470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IN" sz="1800" smtClean="0">
                          <a:latin typeface="Cambria Math" panose="02040503050406030204" pitchFamily="18" charset="0"/>
                        </a:rPr>
                        <m:t>∴</m:t>
                      </m:r>
                      <m:r>
                        <m:rPr>
                          <m:nor/>
                        </m:rPr>
                        <a:rPr lang="en-IN" sz="1800" i="1">
                          <a:latin typeface="Cambria Math" panose="02040503050406030204" pitchFamily="18" charset="0"/>
                        </a:rPr>
                        <m:t> </m:t>
                      </m:r>
                    </m:oMath>
                  </m:oMathPara>
                </a14:m>
                <a:endParaRPr lang="en-IN" sz="1800" dirty="0"/>
              </a:p>
            </p:txBody>
          </p:sp>
        </mc:Choice>
        <mc:Fallback xmlns="">
          <p:sp>
            <p:nvSpPr>
              <p:cNvPr id="7" name="Rectangle 6"/>
              <p:cNvSpPr>
                <a:spLocks noRot="1" noChangeAspect="1" noMove="1" noResize="1" noEditPoints="1" noAdjustHandles="1" noChangeArrowheads="1" noChangeShapeType="1" noTextEdit="1"/>
              </p:cNvSpPr>
              <p:nvPr/>
            </p:nvSpPr>
            <p:spPr>
              <a:xfrm>
                <a:off x="314369" y="2174489"/>
                <a:ext cx="354704" cy="369332"/>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666808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flipH="1">
            <a:off x="4233912" y="1384535"/>
            <a:ext cx="3744394" cy="3163073"/>
          </a:xfrm>
        </p:spPr>
        <p:txBody>
          <a:bodyPr/>
          <a:lstStyle/>
          <a:p>
            <a:pPr marL="285750" indent="-171450" algn="l">
              <a:buFont typeface="Arial" panose="020B0604020202020204" pitchFamily="34" charset="0"/>
              <a:buChar char="•"/>
            </a:pPr>
            <a:endParaRPr lang="en-US" dirty="0"/>
          </a:p>
          <a:p>
            <a:pPr marL="285750" indent="-171450" algn="l">
              <a:buFont typeface="Arial" panose="020B0604020202020204" pitchFamily="34" charset="0"/>
              <a:buChar char="•"/>
            </a:pPr>
            <a:endParaRPr lang="en-US" dirty="0"/>
          </a:p>
          <a:p>
            <a:pPr marL="285750" indent="-171450" algn="l">
              <a:buFont typeface="Arial" panose="020B0604020202020204" pitchFamily="34" charset="0"/>
              <a:buChar char="•"/>
            </a:pPr>
            <a:endParaRPr lang="en-US" dirty="0"/>
          </a:p>
          <a:p>
            <a:pPr marL="285750" indent="-171450" algn="l">
              <a:buFont typeface="Arial" panose="020B0604020202020204" pitchFamily="34" charset="0"/>
              <a:buChar char="•"/>
            </a:pPr>
            <a:endParaRPr lang="en-US" dirty="0"/>
          </a:p>
          <a:p>
            <a:pPr marL="285750" indent="-171450" algn="l">
              <a:buFont typeface="Arial" panose="020B0604020202020204" pitchFamily="34" charset="0"/>
              <a:buChar char="•"/>
            </a:pPr>
            <a:endParaRPr lang="en-US" dirty="0"/>
          </a:p>
          <a:p>
            <a:pPr marL="285750" indent="-171450" algn="l">
              <a:buFont typeface="Arial" panose="020B0604020202020204" pitchFamily="34" charset="0"/>
              <a:buChar char="•"/>
            </a:pPr>
            <a:endParaRPr lang="en-US" dirty="0"/>
          </a:p>
          <a:p>
            <a:pPr marL="285750" indent="-171450" algn="l">
              <a:buFont typeface="Arial" panose="020B0604020202020204" pitchFamily="34" charset="0"/>
              <a:buChar char="•"/>
            </a:pPr>
            <a:endParaRPr lang="en-US" dirty="0"/>
          </a:p>
          <a:p>
            <a:pPr marL="285750" indent="-171450" algn="l">
              <a:buFont typeface="Arial" panose="020B0604020202020204" pitchFamily="34" charset="0"/>
              <a:buChar char="•"/>
            </a:pPr>
            <a:endParaRPr lang="en-US" dirty="0"/>
          </a:p>
          <a:p>
            <a:pPr marL="285750" indent="-171450" algn="l">
              <a:buFont typeface="Arial" panose="020B0604020202020204" pitchFamily="34" charset="0"/>
              <a:buChar char="•"/>
            </a:pPr>
            <a:endParaRPr lang="en-US" dirty="0"/>
          </a:p>
          <a:p>
            <a:pPr marL="285750" indent="-171450" algn="l">
              <a:buFont typeface="Arial" panose="020B0604020202020204" pitchFamily="34" charset="0"/>
              <a:buChar char="•"/>
            </a:pPr>
            <a:r>
              <a:rPr lang="en-US" dirty="0"/>
              <a:t>A </a:t>
            </a:r>
            <a:r>
              <a:rPr lang="en-US" b="1" dirty="0"/>
              <a:t>slider-crank linkage</a:t>
            </a:r>
            <a:r>
              <a:rPr lang="en-US" dirty="0"/>
              <a:t> - 4 link mechanism:</a:t>
            </a:r>
          </a:p>
          <a:p>
            <a:pPr marL="114300" indent="0" algn="l">
              <a:buNone/>
            </a:pPr>
            <a:r>
              <a:rPr lang="en-US" dirty="0"/>
              <a:t>     3 revolute joints ,1  sliding joint. </a:t>
            </a:r>
          </a:p>
          <a:p>
            <a:pPr marL="285750" indent="-171450" algn="l">
              <a:buFont typeface="Arial" panose="020B0604020202020204" pitchFamily="34" charset="0"/>
              <a:buChar char="•"/>
            </a:pPr>
            <a:r>
              <a:rPr lang="en-IN" dirty="0"/>
              <a:t>A rotatory motion is converted into a linear motion of a slider.</a:t>
            </a:r>
          </a:p>
          <a:p>
            <a:pPr marL="114300" indent="0" algn="l">
              <a:buNone/>
            </a:pPr>
            <a:r>
              <a:rPr lang="en-US" dirty="0"/>
              <a:t>There are two types of slider-cranks: in-line and offset:</a:t>
            </a:r>
          </a:p>
          <a:p>
            <a:pPr marL="742950" lvl="1" indent="-171450" algn="l">
              <a:buFont typeface="Wingdings" panose="05000000000000000000" pitchFamily="2" charset="2"/>
              <a:buChar char="Ø"/>
            </a:pPr>
            <a:r>
              <a:rPr lang="en-US" dirty="0"/>
              <a:t>Inline – the slider is placed along the line joining the hinge point of crank creating symmetric slider movement back and forth as the crank rotates.</a:t>
            </a:r>
          </a:p>
          <a:p>
            <a:pPr marL="571500" lvl="1" indent="0" algn="l">
              <a:buNone/>
            </a:pPr>
            <a:endParaRPr lang="en-US" dirty="0"/>
          </a:p>
          <a:p>
            <a:pPr marL="742950" lvl="1" indent="-171450" algn="l">
              <a:buFont typeface="Wingdings" panose="05000000000000000000" pitchFamily="2" charset="2"/>
              <a:buChar char="Ø"/>
            </a:pPr>
            <a:r>
              <a:rPr lang="en-US" dirty="0"/>
              <a:t>Offset - line of travel of the hinged joint of the slider does not pass through the base pivot of the crank, the slider movement is not symmetric. It moves faster in one direction than the other. </a:t>
            </a:r>
          </a:p>
          <a:p>
            <a:pPr marL="285750" indent="-171450" algn="l">
              <a:buFont typeface="Arial" panose="020B0604020202020204" pitchFamily="34" charset="0"/>
              <a:buChar char="•"/>
            </a:pPr>
            <a:endParaRPr lang="en-US" dirty="0"/>
          </a:p>
          <a:p>
            <a:pPr marL="114300" indent="0" algn="l">
              <a:buNone/>
            </a:pPr>
            <a:endParaRPr lang="en-US" dirty="0"/>
          </a:p>
          <a:p>
            <a:pPr marL="114300" indent="0" algn="l">
              <a:buNone/>
            </a:pPr>
            <a:endParaRPr lang="en-US" dirty="0"/>
          </a:p>
          <a:p>
            <a:pPr marL="114300" indent="0" algn="l">
              <a:buNone/>
            </a:pPr>
            <a:endParaRPr lang="en-US" dirty="0"/>
          </a:p>
          <a:p>
            <a:pPr marL="114300" indent="0" algn="l">
              <a:buNone/>
            </a:pPr>
            <a:endParaRPr lang="en-US" dirty="0"/>
          </a:p>
          <a:p>
            <a:pPr marL="114300" indent="0" algn="l">
              <a:buNone/>
            </a:pPr>
            <a:endParaRPr lang="en-US" dirty="0"/>
          </a:p>
          <a:p>
            <a:pPr marL="114300" indent="0" algn="l">
              <a:buNone/>
            </a:pPr>
            <a:endParaRPr lang="en-US" dirty="0"/>
          </a:p>
          <a:p>
            <a:pPr marL="114300" indent="0" algn="l">
              <a:buNone/>
            </a:pPr>
            <a:endParaRPr lang="en-US" dirty="0"/>
          </a:p>
          <a:p>
            <a:pPr marL="114300" indent="0" algn="l">
              <a:buNone/>
            </a:pPr>
            <a:endParaRPr lang="en-US" dirty="0"/>
          </a:p>
          <a:p>
            <a:pPr marL="114300" indent="0" algn="l">
              <a:buNone/>
            </a:pPr>
            <a:r>
              <a:rPr lang="en-US" dirty="0"/>
              <a:t>         </a:t>
            </a:r>
            <a:endParaRPr lang="en-IN" dirty="0"/>
          </a:p>
        </p:txBody>
      </p:sp>
      <p:sp>
        <p:nvSpPr>
          <p:cNvPr id="3" name="Title 2"/>
          <p:cNvSpPr>
            <a:spLocks noGrp="1"/>
          </p:cNvSpPr>
          <p:nvPr>
            <p:ph type="title"/>
          </p:nvPr>
        </p:nvSpPr>
        <p:spPr/>
        <p:txBody>
          <a:bodyPr/>
          <a:lstStyle/>
          <a:p>
            <a:r>
              <a:rPr lang="en-IN" dirty="0"/>
              <a:t>Slider Crank Mechanism</a:t>
            </a:r>
          </a:p>
        </p:txBody>
      </p:sp>
      <p:pic>
        <p:nvPicPr>
          <p:cNvPr id="10244" name="Picture 4" descr="https://upload.wikimedia.org/wikipedia/commons/7/78/Crank_Sliders.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978" y="1608990"/>
            <a:ext cx="3606129" cy="29109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709180" y="2650706"/>
            <a:ext cx="1423639" cy="307777"/>
          </a:xfrm>
          <a:prstGeom prst="rect">
            <a:avLst/>
          </a:prstGeom>
          <a:noFill/>
        </p:spPr>
        <p:txBody>
          <a:bodyPr wrap="square" rtlCol="0">
            <a:spAutoFit/>
          </a:bodyPr>
          <a:lstStyle/>
          <a:p>
            <a:r>
              <a:rPr lang="en-IN" dirty="0"/>
              <a:t>Offset</a:t>
            </a:r>
          </a:p>
        </p:txBody>
      </p:sp>
      <p:sp>
        <p:nvSpPr>
          <p:cNvPr id="9" name="TextBox 8"/>
          <p:cNvSpPr txBox="1"/>
          <p:nvPr/>
        </p:nvSpPr>
        <p:spPr>
          <a:xfrm>
            <a:off x="1709180" y="4062761"/>
            <a:ext cx="1538868" cy="307777"/>
          </a:xfrm>
          <a:prstGeom prst="rect">
            <a:avLst/>
          </a:prstGeom>
          <a:noFill/>
        </p:spPr>
        <p:txBody>
          <a:bodyPr wrap="square" rtlCol="0">
            <a:spAutoFit/>
          </a:bodyPr>
          <a:lstStyle/>
          <a:p>
            <a:r>
              <a:rPr lang="en-IN" dirty="0"/>
              <a:t>Inline </a:t>
            </a:r>
          </a:p>
        </p:txBody>
      </p:sp>
    </p:spTree>
    <p:extLst>
      <p:ext uri="{BB962C8B-B14F-4D97-AF65-F5344CB8AC3E}">
        <p14:creationId xmlns:p14="http://schemas.microsoft.com/office/powerpoint/2010/main" val="2164966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ctrTitle" idx="4294967295"/>
          </p:nvPr>
        </p:nvSpPr>
        <p:spPr>
          <a:xfrm>
            <a:off x="2057675" y="234418"/>
            <a:ext cx="4535700" cy="8229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2400"/>
              <a:buNone/>
            </a:pPr>
            <a:r>
              <a:rPr lang="en" sz="4400">
                <a:solidFill>
                  <a:srgbClr val="000000"/>
                </a:solidFill>
              </a:rPr>
              <a:t>QUICK RETURN MECHANISM</a:t>
            </a:r>
            <a:endParaRPr sz="4400">
              <a:solidFill>
                <a:srgbClr val="000000"/>
              </a:solidFill>
            </a:endParaRPr>
          </a:p>
        </p:txBody>
      </p:sp>
      <p:sp>
        <p:nvSpPr>
          <p:cNvPr id="160" name="Google Shape;160;p28"/>
          <p:cNvSpPr txBox="1">
            <a:spLocks noGrp="1"/>
          </p:cNvSpPr>
          <p:nvPr>
            <p:ph type="subTitle" idx="4294967295"/>
          </p:nvPr>
        </p:nvSpPr>
        <p:spPr>
          <a:xfrm>
            <a:off x="632225" y="1290153"/>
            <a:ext cx="8068800" cy="340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800" dirty="0">
                <a:solidFill>
                  <a:srgbClr val="000000"/>
                </a:solidFill>
                <a:latin typeface="Arial"/>
                <a:ea typeface="Arial"/>
                <a:cs typeface="Arial"/>
                <a:sym typeface="Arial"/>
              </a:rPr>
              <a:t>The main difference between between the </a:t>
            </a:r>
            <a:r>
              <a:rPr lang="en" dirty="0">
                <a:solidFill>
                  <a:srgbClr val="000000"/>
                </a:solidFill>
                <a:latin typeface="Arial"/>
                <a:ea typeface="Arial"/>
                <a:cs typeface="Arial"/>
                <a:sym typeface="Arial"/>
              </a:rPr>
              <a:t>inline</a:t>
            </a:r>
            <a:r>
              <a:rPr lang="en" sz="1800" dirty="0">
                <a:solidFill>
                  <a:srgbClr val="000000"/>
                </a:solidFill>
                <a:latin typeface="Arial"/>
                <a:ea typeface="Arial"/>
                <a:cs typeface="Arial"/>
                <a:sym typeface="Arial"/>
              </a:rPr>
              <a:t> slider crank mechanism and offset slider crank mechanism is that :</a:t>
            </a:r>
            <a:endParaRPr sz="1800" dirty="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800" dirty="0">
              <a:solidFill>
                <a:srgbClr val="000000"/>
              </a:solidFill>
              <a:latin typeface="Arial"/>
              <a:ea typeface="Arial"/>
              <a:cs typeface="Arial"/>
              <a:sym typeface="Arial"/>
            </a:endParaRPr>
          </a:p>
          <a:p>
            <a:pPr marL="457200" lvl="0" indent="-342900" algn="l" rtl="0">
              <a:lnSpc>
                <a:spcPct val="100000"/>
              </a:lnSpc>
              <a:spcBef>
                <a:spcPts val="0"/>
              </a:spcBef>
              <a:spcAft>
                <a:spcPts val="0"/>
              </a:spcAft>
              <a:buClr>
                <a:srgbClr val="000000"/>
              </a:buClr>
              <a:buSzPts val="1800"/>
              <a:buFont typeface="Arial"/>
              <a:buChar char="●"/>
            </a:pPr>
            <a:r>
              <a:rPr lang="en" dirty="0">
                <a:solidFill>
                  <a:srgbClr val="000000"/>
                </a:solidFill>
                <a:latin typeface="Arial"/>
                <a:ea typeface="Arial"/>
                <a:cs typeface="Arial"/>
                <a:sym typeface="Arial"/>
              </a:rPr>
              <a:t>There is an offset given between the two centers (i.e the axis of the crank and the slider).</a:t>
            </a:r>
            <a:endParaRPr dirty="0">
              <a:solidFill>
                <a:srgbClr val="000000"/>
              </a:solidFill>
              <a:latin typeface="Arial"/>
              <a:ea typeface="Arial"/>
              <a:cs typeface="Arial"/>
              <a:sym typeface="Arial"/>
            </a:endParaRPr>
          </a:p>
          <a:p>
            <a:pPr marL="457200" lvl="0" indent="-342900" algn="l" rtl="0">
              <a:lnSpc>
                <a:spcPct val="100000"/>
              </a:lnSpc>
              <a:spcBef>
                <a:spcPts val="0"/>
              </a:spcBef>
              <a:spcAft>
                <a:spcPts val="0"/>
              </a:spcAft>
              <a:buClr>
                <a:srgbClr val="000000"/>
              </a:buClr>
              <a:buSzPts val="1800"/>
              <a:buFont typeface="Arial"/>
              <a:buChar char="●"/>
            </a:pPr>
            <a:r>
              <a:rPr lang="en" dirty="0">
                <a:solidFill>
                  <a:srgbClr val="000000"/>
                </a:solidFill>
                <a:latin typeface="Arial"/>
                <a:ea typeface="Arial"/>
                <a:cs typeface="Arial"/>
                <a:sym typeface="Arial"/>
              </a:rPr>
              <a:t>The advantage is that the rotary motion can be converted to rectilinear </a:t>
            </a:r>
            <a:r>
              <a:rPr lang="en">
                <a:solidFill>
                  <a:srgbClr val="000000"/>
                </a:solidFill>
                <a:latin typeface="Arial"/>
                <a:ea typeface="Arial"/>
                <a:cs typeface="Arial"/>
                <a:sym typeface="Arial"/>
              </a:rPr>
              <a:t>motion and either the forward or backward motion of the mechanism is quicker than the other.</a:t>
            </a:r>
            <a:endParaRPr dirty="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ubtitle 1"/>
              <p:cNvSpPr>
                <a:spLocks noGrp="1"/>
              </p:cNvSpPr>
              <p:nvPr>
                <p:ph type="subTitle" idx="1"/>
              </p:nvPr>
            </p:nvSpPr>
            <p:spPr>
              <a:xfrm flipH="1">
                <a:off x="191674" y="1270888"/>
                <a:ext cx="5129396" cy="3631931"/>
              </a:xfrm>
              <a:ln>
                <a:noFill/>
              </a:ln>
            </p:spPr>
            <p:txBody>
              <a:bodyPr/>
              <a:lstStyle/>
              <a:p>
                <a:pPr marL="114300" indent="0" algn="l">
                  <a:buNone/>
                </a:pPr>
                <a:endParaRPr lang="en-IN" dirty="0"/>
              </a:p>
              <a:p>
                <a:pPr marL="114300" indent="0" algn="l">
                  <a:buNone/>
                </a:pPr>
                <a:endParaRPr lang="en-IN" dirty="0"/>
              </a:p>
              <a:p>
                <a:pPr marL="114300" indent="0" algn="l">
                  <a:buNone/>
                </a:pPr>
                <a:endParaRPr lang="en-IN" dirty="0"/>
              </a:p>
              <a:p>
                <a:pPr marL="114300" indent="0" algn="l">
                  <a:buNone/>
                </a:pPr>
                <a:endParaRPr lang="en-IN" dirty="0"/>
              </a:p>
              <a:p>
                <a:pPr marL="114300" indent="0" algn="l">
                  <a:buNone/>
                </a:pPr>
                <a:endParaRPr lang="en-IN" dirty="0"/>
              </a:p>
              <a:p>
                <a:pPr marL="114300" indent="0" algn="l">
                  <a:buNone/>
                </a:pPr>
                <a:r>
                  <a:rPr lang="en-IN" dirty="0"/>
                  <a:t>In case of offset slider crank mechanism either the forward or reverse movement of the slider is made quicker than the other. This is possible due to the offset distance.</a:t>
                </a:r>
              </a:p>
              <a:p>
                <a:pPr marL="114300" indent="0" algn="l">
                  <a:buNone/>
                </a:pPr>
                <a:endParaRPr lang="en-IN" dirty="0"/>
              </a:p>
              <a:p>
                <a:pPr marL="114300" indent="0" algn="l">
                  <a:buNone/>
                </a:pPr>
                <a:r>
                  <a:rPr lang="en-IN" dirty="0"/>
                  <a:t>As the angular velocity in which the crank is moving is not changed the time depends on the angle traversed during the motion:</a:t>
                </a:r>
              </a:p>
              <a:p>
                <a:pPr marL="114300" indent="0" algn="l">
                  <a:buNone/>
                </a:pPr>
                <a:endParaRPr lang="en-IN" dirty="0"/>
              </a:p>
              <a:p>
                <a:pPr marL="114300" indent="0" algn="l">
                  <a:buNone/>
                </a:pPr>
                <a:r>
                  <a:rPr lang="en-IN" dirty="0"/>
                  <a:t> </a:t>
                </a:r>
              </a:p>
              <a:p>
                <a:pPr marL="114300" indent="0">
                  <a:buNone/>
                </a:pPr>
                <a:endParaRPr lang="en-IN" dirty="0"/>
              </a:p>
              <a:p>
                <a:pPr marL="114300" indent="0">
                  <a:buNone/>
                </a:pPr>
                <a:endParaRPr lang="en-IN" dirty="0"/>
              </a:p>
              <a:p>
                <a:pPr marL="114300" indent="0" algn="l">
                  <a:buNone/>
                </a:pPr>
                <a:r>
                  <a:rPr lang="en-IN" dirty="0"/>
                  <a:t> </a:t>
                </a:r>
              </a:p>
              <a:p>
                <a:pPr marL="114300" indent="0" algn="l">
                  <a:buNone/>
                </a:pPr>
                <a:endParaRPr lang="en-IN" dirty="0"/>
              </a:p>
              <a:p>
                <a:pPr marL="114300" indent="0" algn="l">
                  <a:buNone/>
                </a:pPr>
                <a:endParaRPr lang="en-IN" dirty="0"/>
              </a:p>
              <a:p>
                <a:pPr marL="114300" indent="0" algn="l">
                  <a:buNone/>
                </a:pPr>
                <a:r>
                  <a:rPr lang="en-IN" dirty="0"/>
                  <a:t>This  </a:t>
                </a:r>
                <a14:m>
                  <m:oMath xmlns:m="http://schemas.openxmlformats.org/officeDocument/2006/math">
                    <m:r>
                      <a:rPr lang="en-IN" i="1">
                        <a:latin typeface="Cambria Math" panose="02040503050406030204" pitchFamily="18" charset="0"/>
                      </a:rPr>
                      <m:t>𝜃</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𝑓𝑜𝑢𝑛𝑑</m:t>
                    </m:r>
                    <m:r>
                      <a:rPr lang="en-IN" b="0" i="1" smtClean="0">
                        <a:latin typeface="Cambria Math" panose="02040503050406030204" pitchFamily="18" charset="0"/>
                      </a:rPr>
                      <m:t> </m:t>
                    </m:r>
                    <m:r>
                      <a:rPr lang="en-IN" b="0" i="1" smtClean="0">
                        <a:latin typeface="Cambria Math" panose="02040503050406030204" pitchFamily="18" charset="0"/>
                      </a:rPr>
                      <m:t>𝑓𝑟𝑜𝑚</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𝑡𝑟𝑎𝑖𝑛𝑔𝑙𝑒</m:t>
                    </m:r>
                    <m:r>
                      <a:rPr lang="en-IN" b="0" i="1" smtClean="0">
                        <a:latin typeface="Cambria Math" panose="02040503050406030204" pitchFamily="18" charset="0"/>
                      </a:rPr>
                      <m:t> </m:t>
                    </m:r>
                  </m:oMath>
                </a14:m>
                <a:r>
                  <a:rPr lang="en-IN" dirty="0"/>
                  <a:t>        OAC</a:t>
                </a:r>
              </a:p>
              <a:p>
                <a:pPr marL="114300" indent="0" algn="l">
                  <a:buNone/>
                </a:pPr>
                <a:endParaRPr lang="en-IN" dirty="0"/>
              </a:p>
              <a:p>
                <a:pPr marL="114300" indent="0" algn="l">
                  <a:buNone/>
                </a:pPr>
                <a:endParaRPr lang="en-IN" dirty="0"/>
              </a:p>
              <a:p>
                <a:pPr marL="114300" indent="0">
                  <a:buNone/>
                </a:pPr>
                <a:endParaRPr lang="en-IN" dirty="0"/>
              </a:p>
              <a:p>
                <a:pPr marL="114300" indent="0">
                  <a:buNone/>
                </a:pPr>
                <a:endParaRPr lang="en-IN" dirty="0"/>
              </a:p>
              <a:p>
                <a:pPr marL="114300" indent="0">
                  <a:buNone/>
                </a:pPr>
                <a:endParaRPr lang="en-IN" dirty="0"/>
              </a:p>
              <a:p>
                <a:pPr marL="114300" indent="0">
                  <a:buNone/>
                </a:pPr>
                <a:endParaRPr lang="en-IN" dirty="0"/>
              </a:p>
              <a:p>
                <a:pPr marL="114300" indent="0">
                  <a:buNone/>
                </a:pPr>
                <a:endParaRPr lang="en-IN" dirty="0"/>
              </a:p>
              <a:p>
                <a:pPr marL="114300" indent="0">
                  <a:buNone/>
                </a:pPr>
                <a:endParaRPr lang="en-IN" dirty="0"/>
              </a:p>
              <a:p>
                <a:pPr marL="114300" indent="0">
                  <a:buNone/>
                </a:pPr>
                <a:r>
                  <a:rPr lang="en-IN" dirty="0"/>
                  <a:t> </a:t>
                </a:r>
              </a:p>
            </p:txBody>
          </p:sp>
        </mc:Choice>
        <mc:Fallback xmlns="">
          <p:sp>
            <p:nvSpPr>
              <p:cNvPr id="2" name="Subtitle 1"/>
              <p:cNvSpPr>
                <a:spLocks noGrp="1" noRot="1" noChangeAspect="1" noMove="1" noResize="1" noEditPoints="1" noAdjustHandles="1" noChangeArrowheads="1" noChangeShapeType="1" noTextEdit="1"/>
              </p:cNvSpPr>
              <p:nvPr>
                <p:ph type="subTitle" idx="1"/>
              </p:nvPr>
            </p:nvSpPr>
            <p:spPr>
              <a:xfrm flipH="1">
                <a:off x="191674" y="1270888"/>
                <a:ext cx="5129396" cy="3631931"/>
              </a:xfrm>
              <a:blipFill>
                <a:blip r:embed="rId3"/>
                <a:stretch>
                  <a:fillRect/>
                </a:stretch>
              </a:blipFill>
              <a:ln>
                <a:noFill/>
              </a:ln>
            </p:spPr>
            <p:txBody>
              <a:bodyPr/>
              <a:lstStyle/>
              <a:p>
                <a:r>
                  <a:rPr lang="en-IN">
                    <a:noFill/>
                  </a:rPr>
                  <a:t> </a:t>
                </a:r>
              </a:p>
            </p:txBody>
          </p:sp>
        </mc:Fallback>
      </mc:AlternateContent>
      <p:sp>
        <p:nvSpPr>
          <p:cNvPr id="3" name="Title 2"/>
          <p:cNvSpPr>
            <a:spLocks noGrp="1"/>
          </p:cNvSpPr>
          <p:nvPr>
            <p:ph type="title"/>
          </p:nvPr>
        </p:nvSpPr>
        <p:spPr/>
        <p:txBody>
          <a:bodyPr/>
          <a:lstStyle/>
          <a:p>
            <a:r>
              <a:rPr lang="en-IN" dirty="0"/>
              <a:t>Advantage of Offset</a:t>
            </a:r>
          </a:p>
        </p:txBody>
      </p:sp>
      <p:sp>
        <p:nvSpPr>
          <p:cNvPr id="5" name="Rectangle 4"/>
          <p:cNvSpPr/>
          <p:nvPr/>
        </p:nvSpPr>
        <p:spPr>
          <a:xfrm>
            <a:off x="4454820" y="2417862"/>
            <a:ext cx="234360" cy="307777"/>
          </a:xfrm>
          <a:prstGeom prst="rect">
            <a:avLst/>
          </a:prstGeom>
        </p:spPr>
        <p:txBody>
          <a:bodyPr wrap="none">
            <a:spAutoFit/>
          </a:bodyPr>
          <a:lstStyle/>
          <a:p>
            <a:r>
              <a:rPr lang="en-IN" dirty="0"/>
              <a:t> </a:t>
            </a:r>
          </a:p>
        </p:txBody>
      </p:sp>
      <p:sp>
        <p:nvSpPr>
          <p:cNvPr id="6" name="Rectangle 5"/>
          <p:cNvSpPr/>
          <p:nvPr/>
        </p:nvSpPr>
        <p:spPr>
          <a:xfrm>
            <a:off x="4454820" y="2417862"/>
            <a:ext cx="234360" cy="307777"/>
          </a:xfrm>
          <a:prstGeom prst="rect">
            <a:avLst/>
          </a:prstGeom>
        </p:spPr>
        <p:txBody>
          <a:bodyPr wrap="none">
            <a:spAutoFit/>
          </a:bodyPr>
          <a:lstStyle/>
          <a:p>
            <a:r>
              <a:rPr lang="en-IN" dirty="0"/>
              <a:t> </a:t>
            </a:r>
          </a:p>
        </p:txBody>
      </p:sp>
      <p:sp>
        <p:nvSpPr>
          <p:cNvPr id="7" name="Rectangle 6"/>
          <p:cNvSpPr/>
          <p:nvPr/>
        </p:nvSpPr>
        <p:spPr>
          <a:xfrm>
            <a:off x="4454820" y="2417862"/>
            <a:ext cx="284052" cy="307777"/>
          </a:xfrm>
          <a:prstGeom prst="rect">
            <a:avLst/>
          </a:prstGeom>
        </p:spPr>
        <p:txBody>
          <a:bodyPr wrap="none">
            <a:spAutoFit/>
          </a:bodyPr>
          <a:lstStyle/>
          <a:p>
            <a:r>
              <a:rPr lang="en-IN" dirty="0"/>
              <a:t>  </a:t>
            </a:r>
          </a:p>
        </p:txBody>
      </p:sp>
      <p:sp>
        <p:nvSpPr>
          <p:cNvPr id="8" name="Rectangle 7"/>
          <p:cNvSpPr/>
          <p:nvPr/>
        </p:nvSpPr>
        <p:spPr>
          <a:xfrm>
            <a:off x="4454820" y="2417862"/>
            <a:ext cx="234360" cy="307777"/>
          </a:xfrm>
          <a:prstGeom prst="rect">
            <a:avLst/>
          </a:prstGeom>
        </p:spPr>
        <p:txBody>
          <a:bodyPr wrap="none">
            <a:spAutoFit/>
          </a:bodyPr>
          <a:lstStyle/>
          <a:p>
            <a:r>
              <a:rPr lang="en-IN" dirty="0"/>
              <a:t> </a:t>
            </a:r>
          </a:p>
        </p:txBody>
      </p:sp>
      <p:sp>
        <p:nvSpPr>
          <p:cNvPr id="28" name="TextBox 27"/>
          <p:cNvSpPr txBox="1"/>
          <p:nvPr/>
        </p:nvSpPr>
        <p:spPr>
          <a:xfrm>
            <a:off x="6600148" y="1637578"/>
            <a:ext cx="229683" cy="307777"/>
          </a:xfrm>
          <a:prstGeom prst="rect">
            <a:avLst/>
          </a:prstGeom>
          <a:noFill/>
        </p:spPr>
        <p:txBody>
          <a:bodyPr wrap="square" rtlCol="0">
            <a:spAutoFit/>
          </a:bodyPr>
          <a:lstStyle/>
          <a:p>
            <a:endParaRPr lang="en-IN" dirty="0"/>
          </a:p>
        </p:txBody>
      </p:sp>
      <p:sp>
        <p:nvSpPr>
          <p:cNvPr id="32" name="TextBox 31"/>
          <p:cNvSpPr txBox="1"/>
          <p:nvPr/>
        </p:nvSpPr>
        <p:spPr>
          <a:xfrm>
            <a:off x="7288474" y="3524683"/>
            <a:ext cx="230697" cy="307777"/>
          </a:xfrm>
          <a:prstGeom prst="rect">
            <a:avLst/>
          </a:prstGeom>
          <a:noFill/>
        </p:spPr>
        <p:txBody>
          <a:bodyPr wrap="square" rtlCol="0">
            <a:spAutoFit/>
          </a:bodyPr>
          <a:lstStyle/>
          <a:p>
            <a:endParaRPr lang="en-IN" dirty="0"/>
          </a:p>
        </p:txBody>
      </p:sp>
      <p:sp>
        <p:nvSpPr>
          <p:cNvPr id="34" name="TextBox 33"/>
          <p:cNvSpPr txBox="1"/>
          <p:nvPr/>
        </p:nvSpPr>
        <p:spPr>
          <a:xfrm>
            <a:off x="5572429" y="4639166"/>
            <a:ext cx="3515814" cy="307777"/>
          </a:xfrm>
          <a:prstGeom prst="rect">
            <a:avLst/>
          </a:prstGeom>
          <a:noFill/>
        </p:spPr>
        <p:txBody>
          <a:bodyPr wrap="square" rtlCol="0">
            <a:spAutoFit/>
          </a:bodyPr>
          <a:lstStyle/>
          <a:p>
            <a:r>
              <a:rPr lang="en-IN" dirty="0"/>
              <a:t>Extreme left and right position of slider</a:t>
            </a:r>
          </a:p>
        </p:txBody>
      </p:sp>
      <p:pic>
        <p:nvPicPr>
          <p:cNvPr id="35" name="Picture 34"/>
          <p:cNvPicPr>
            <a:picLocks noChangeAspect="1"/>
          </p:cNvPicPr>
          <p:nvPr/>
        </p:nvPicPr>
        <p:blipFill rotWithShape="1">
          <a:blip r:embed="rId4"/>
          <a:srcRect l="11967" t="9864" r="26221" b="794"/>
          <a:stretch/>
        </p:blipFill>
        <p:spPr>
          <a:xfrm>
            <a:off x="5702597" y="2813323"/>
            <a:ext cx="1127234" cy="1772828"/>
          </a:xfrm>
          <a:prstGeom prst="rect">
            <a:avLst/>
          </a:prstGeom>
        </p:spPr>
      </p:pic>
      <p:pic>
        <p:nvPicPr>
          <p:cNvPr id="36" name="Picture 35"/>
          <p:cNvPicPr>
            <a:picLocks noChangeAspect="1"/>
          </p:cNvPicPr>
          <p:nvPr/>
        </p:nvPicPr>
        <p:blipFill>
          <a:blip r:embed="rId5"/>
          <a:stretch>
            <a:fillRect/>
          </a:stretch>
        </p:blipFill>
        <p:spPr>
          <a:xfrm>
            <a:off x="6953549" y="3347222"/>
            <a:ext cx="1613162" cy="899046"/>
          </a:xfrm>
          <a:prstGeom prst="rect">
            <a:avLst/>
          </a:prstGeom>
        </p:spPr>
      </p:pic>
      <p:pic>
        <p:nvPicPr>
          <p:cNvPr id="37" name="Picture 36"/>
          <p:cNvPicPr>
            <a:picLocks noChangeAspect="1"/>
          </p:cNvPicPr>
          <p:nvPr/>
        </p:nvPicPr>
        <p:blipFill>
          <a:blip r:embed="rId6"/>
          <a:stretch>
            <a:fillRect/>
          </a:stretch>
        </p:blipFill>
        <p:spPr>
          <a:xfrm>
            <a:off x="5707447" y="1018286"/>
            <a:ext cx="2797732" cy="1690359"/>
          </a:xfrm>
          <a:prstGeom prst="rect">
            <a:avLst/>
          </a:prstGeom>
        </p:spPr>
      </p:pic>
      <mc:AlternateContent xmlns:mc="http://schemas.openxmlformats.org/markup-compatibility/2006" xmlns:a14="http://schemas.microsoft.com/office/drawing/2010/main">
        <mc:Choice Requires="a14">
          <p:sp>
            <p:nvSpPr>
              <p:cNvPr id="42" name="Rectangle 41"/>
              <p:cNvSpPr/>
              <p:nvPr/>
            </p:nvSpPr>
            <p:spPr>
              <a:xfrm>
                <a:off x="345344" y="2589345"/>
                <a:ext cx="906338" cy="497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IN" smtClean="0"/>
                        <m:t>Q</m:t>
                      </m:r>
                      <m:r>
                        <m:rPr>
                          <m:nor/>
                        </m:rPr>
                        <a:rPr lang="en-IN" smtClean="0"/>
                        <m:t> = </m:t>
                      </m:r>
                      <m:f>
                        <m:fPr>
                          <m:ctrlPr>
                            <a:rPr lang="en-IN" i="1">
                              <a:latin typeface="Cambria Math" panose="02040503050406030204" pitchFamily="18" charset="0"/>
                            </a:rPr>
                          </m:ctrlPr>
                        </m:fPr>
                        <m:num>
                          <m:r>
                            <a:rPr lang="en-IN" i="1">
                              <a:latin typeface="Cambria Math" panose="02040503050406030204" pitchFamily="18" charset="0"/>
                            </a:rPr>
                            <m:t>𝛼</m:t>
                          </m:r>
                        </m:num>
                        <m:den>
                          <m:r>
                            <a:rPr lang="en-IN" i="1">
                              <a:latin typeface="Cambria Math" panose="02040503050406030204" pitchFamily="18" charset="0"/>
                            </a:rPr>
                            <m:t>𝛽</m:t>
                          </m:r>
                        </m:den>
                      </m:f>
                      <m:r>
                        <a:rPr lang="en-IN" i="1" smtClean="0">
                          <a:latin typeface="Cambria Math" panose="02040503050406030204" pitchFamily="18" charset="0"/>
                        </a:rPr>
                        <m:t>=</m:t>
                      </m:r>
                    </m:oMath>
                  </m:oMathPara>
                </a14:m>
                <a:endParaRPr lang="en-IN" dirty="0"/>
              </a:p>
            </p:txBody>
          </p:sp>
        </mc:Choice>
        <mc:Fallback xmlns="">
          <p:sp>
            <p:nvSpPr>
              <p:cNvPr id="42" name="Rectangle 41"/>
              <p:cNvSpPr>
                <a:spLocks noRot="1" noChangeAspect="1" noMove="1" noResize="1" noEditPoints="1" noAdjustHandles="1" noChangeArrowheads="1" noChangeShapeType="1" noTextEdit="1"/>
              </p:cNvSpPr>
              <p:nvPr/>
            </p:nvSpPr>
            <p:spPr>
              <a:xfrm>
                <a:off x="345344" y="2589345"/>
                <a:ext cx="906338" cy="497508"/>
              </a:xfrm>
              <a:prstGeom prst="rect">
                <a:avLst/>
              </a:prstGeom>
              <a:blipFill>
                <a:blip r:embed="rId7"/>
                <a:stretch>
                  <a:fillRect b="-6173"/>
                </a:stretch>
              </a:blipFill>
            </p:spPr>
            <p:txBody>
              <a:bodyPr/>
              <a:lstStyle/>
              <a:p>
                <a:r>
                  <a:rPr lang="en-IN">
                    <a:noFill/>
                  </a:rPr>
                  <a:t> </a:t>
                </a:r>
              </a:p>
            </p:txBody>
          </p:sp>
        </mc:Fallback>
      </mc:AlternateContent>
      <p:cxnSp>
        <p:nvCxnSpPr>
          <p:cNvPr id="48" name="Straight Arrow Connector 47"/>
          <p:cNvCxnSpPr/>
          <p:nvPr/>
        </p:nvCxnSpPr>
        <p:spPr>
          <a:xfrm>
            <a:off x="6284800" y="1673834"/>
            <a:ext cx="34224" cy="65305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962185" y="1931207"/>
            <a:ext cx="185854" cy="307777"/>
          </a:xfrm>
          <a:prstGeom prst="rect">
            <a:avLst/>
          </a:prstGeom>
          <a:noFill/>
        </p:spPr>
        <p:txBody>
          <a:bodyPr wrap="square" rtlCol="0">
            <a:spAutoFit/>
          </a:bodyPr>
          <a:lstStyle/>
          <a:p>
            <a:r>
              <a:rPr lang="en-IN" dirty="0"/>
              <a:t>E</a:t>
            </a:r>
          </a:p>
        </p:txBody>
      </p:sp>
      <mc:AlternateContent xmlns:mc="http://schemas.openxmlformats.org/markup-compatibility/2006" xmlns:a14="http://schemas.microsoft.com/office/drawing/2010/main">
        <mc:Choice Requires="a14">
          <p:sp>
            <p:nvSpPr>
              <p:cNvPr id="54" name="Rectangle 53"/>
              <p:cNvSpPr/>
              <p:nvPr/>
            </p:nvSpPr>
            <p:spPr>
              <a:xfrm>
                <a:off x="1043474" y="2571750"/>
                <a:ext cx="853182" cy="4989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IN" i="1">
                              <a:latin typeface="Cambria Math" panose="02040503050406030204" pitchFamily="18" charset="0"/>
                            </a:rPr>
                          </m:ctrlPr>
                        </m:fPr>
                        <m:num>
                          <m:r>
                            <a:rPr lang="en-IN">
                              <a:latin typeface="Cambria Math" panose="02040503050406030204" pitchFamily="18" charset="0"/>
                            </a:rPr>
                            <m:t>180+</m:t>
                          </m:r>
                          <m:r>
                            <a:rPr lang="en-IN" i="1">
                              <a:latin typeface="Cambria Math" panose="02040503050406030204" pitchFamily="18" charset="0"/>
                            </a:rPr>
                            <m:t>𝜃</m:t>
                          </m:r>
                        </m:num>
                        <m:den>
                          <m:r>
                            <a:rPr lang="en-IN">
                              <a:latin typeface="Cambria Math" panose="02040503050406030204" pitchFamily="18" charset="0"/>
                            </a:rPr>
                            <m:t>180−</m:t>
                          </m:r>
                          <m:r>
                            <a:rPr lang="en-IN" i="1">
                              <a:latin typeface="Cambria Math" panose="02040503050406030204" pitchFamily="18" charset="0"/>
                            </a:rPr>
                            <m:t>𝜃</m:t>
                          </m:r>
                        </m:den>
                      </m:f>
                    </m:oMath>
                  </m:oMathPara>
                </a14:m>
                <a:endParaRPr lang="en-IN" dirty="0"/>
              </a:p>
            </p:txBody>
          </p:sp>
        </mc:Choice>
        <mc:Fallback xmlns="">
          <p:sp>
            <p:nvSpPr>
              <p:cNvPr id="54" name="Rectangle 53"/>
              <p:cNvSpPr>
                <a:spLocks noRot="1" noChangeAspect="1" noMove="1" noResize="1" noEditPoints="1" noAdjustHandles="1" noChangeArrowheads="1" noChangeShapeType="1" noTextEdit="1"/>
              </p:cNvSpPr>
              <p:nvPr/>
            </p:nvSpPr>
            <p:spPr>
              <a:xfrm>
                <a:off x="1043474" y="2571750"/>
                <a:ext cx="853182" cy="498919"/>
              </a:xfrm>
              <a:prstGeom prst="rect">
                <a:avLst/>
              </a:prstGeom>
              <a:blipFill>
                <a:blip r:embed="rId8"/>
                <a:stretch>
                  <a:fillRect b="-1220"/>
                </a:stretch>
              </a:blipFill>
            </p:spPr>
            <p:txBody>
              <a:bodyPr/>
              <a:lstStyle/>
              <a:p>
                <a:r>
                  <a:rPr lang="en-IN">
                    <a:noFill/>
                  </a:rPr>
                  <a:t> </a:t>
                </a:r>
              </a:p>
            </p:txBody>
          </p:sp>
        </mc:Fallback>
      </mc:AlternateContent>
      <p:sp>
        <p:nvSpPr>
          <p:cNvPr id="55" name="Rectangle 54"/>
          <p:cNvSpPr/>
          <p:nvPr/>
        </p:nvSpPr>
        <p:spPr>
          <a:xfrm>
            <a:off x="4145409" y="2322291"/>
            <a:ext cx="259719" cy="307777"/>
          </a:xfrm>
          <a:prstGeom prst="rect">
            <a:avLst/>
          </a:prstGeom>
        </p:spPr>
        <p:txBody>
          <a:bodyPr wrap="square">
            <a:spAutoFit/>
          </a:bodyPr>
          <a:lstStyle/>
          <a:p>
            <a:endParaRPr lang="en-IN" dirty="0"/>
          </a:p>
        </p:txBody>
      </p:sp>
      <p:sp>
        <p:nvSpPr>
          <p:cNvPr id="56" name="Rectangle 55"/>
          <p:cNvSpPr/>
          <p:nvPr/>
        </p:nvSpPr>
        <p:spPr>
          <a:xfrm>
            <a:off x="4135182" y="2283562"/>
            <a:ext cx="184731" cy="307777"/>
          </a:xfrm>
          <a:prstGeom prst="rect">
            <a:avLst/>
          </a:prstGeom>
        </p:spPr>
        <p:txBody>
          <a:bodyPr wrap="none">
            <a:spAutoFit/>
          </a:bodyPr>
          <a:lstStyle/>
          <a:p>
            <a:endParaRPr lang="en-IN" dirty="0"/>
          </a:p>
        </p:txBody>
      </p:sp>
      <mc:AlternateContent xmlns:mc="http://schemas.openxmlformats.org/markup-compatibility/2006" xmlns:a14="http://schemas.microsoft.com/office/drawing/2010/main">
        <mc:Choice Requires="a14">
          <p:sp>
            <p:nvSpPr>
              <p:cNvPr id="58" name="Rectangle 57"/>
              <p:cNvSpPr/>
              <p:nvPr/>
            </p:nvSpPr>
            <p:spPr>
              <a:xfrm>
                <a:off x="307645" y="3155967"/>
                <a:ext cx="3484993" cy="576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𝑤h𝑒𝑟𝑒</m:t>
                      </m:r>
                      <m:r>
                        <m:rPr>
                          <m:nor/>
                        </m:rPr>
                        <a:rPr lang="en-IN" i="1">
                          <a:latin typeface="Cambria Math" panose="02040503050406030204" pitchFamily="18" charset="0"/>
                        </a:rPr>
                        <m:t> </m:t>
                      </m:r>
                      <m:r>
                        <a:rPr lang="en-IN" i="1">
                          <a:latin typeface="Cambria Math" panose="02040503050406030204" pitchFamily="18" charset="0"/>
                        </a:rPr>
                        <m:t>𝜃</m:t>
                      </m:r>
                      <m:r>
                        <a:rPr lang="en-IN">
                          <a:latin typeface="Cambria Math" panose="02040503050406030204" pitchFamily="18" charset="0"/>
                        </a:rPr>
                        <m:t>=</m:t>
                      </m:r>
                      <m:sSup>
                        <m:sSupPr>
                          <m:ctrlPr>
                            <a:rPr lang="en-IN" i="1">
                              <a:latin typeface="Cambria Math" panose="02040503050406030204" pitchFamily="18" charset="0"/>
                            </a:rPr>
                          </m:ctrlPr>
                        </m:sSupPr>
                        <m:e>
                          <m:r>
                            <m:rPr>
                              <m:nor/>
                            </m:rPr>
                            <a:rPr lang="en-IN" i="1">
                              <a:latin typeface="Cambria Math" panose="02040503050406030204" pitchFamily="18" charset="0"/>
                            </a:rPr>
                            <m:t>sin</m:t>
                          </m:r>
                        </m:e>
                        <m:sup>
                          <m:r>
                            <a:rPr lang="en-IN">
                              <a:latin typeface="Cambria Math" panose="02040503050406030204" pitchFamily="18" charset="0"/>
                            </a:rPr>
                            <m:t>−1</m:t>
                          </m:r>
                        </m:sup>
                      </m:sSup>
                      <m:d>
                        <m:dPr>
                          <m:ctrlPr>
                            <a:rPr lang="en-IN" i="1">
                              <a:latin typeface="Cambria Math" panose="02040503050406030204" pitchFamily="18" charset="0"/>
                            </a:rPr>
                          </m:ctrlPr>
                        </m:dPr>
                        <m:e>
                          <m:f>
                            <m:fPr>
                              <m:ctrlPr>
                                <a:rPr lang="en-IN" i="1">
                                  <a:latin typeface="Cambria Math" panose="02040503050406030204" pitchFamily="18" charset="0"/>
                                </a:rPr>
                              </m:ctrlPr>
                            </m:fPr>
                            <m:num>
                              <m:r>
                                <m:rPr>
                                  <m:nor/>
                                </m:rPr>
                                <a:rPr lang="en-IN" i="1">
                                  <a:latin typeface="Cambria Math" panose="02040503050406030204" pitchFamily="18" charset="0"/>
                                </a:rPr>
                                <m:t>E</m:t>
                              </m:r>
                            </m:num>
                            <m:den>
                              <m:r>
                                <a:rPr lang="en-IN" i="1">
                                  <a:latin typeface="Cambria Math" panose="02040503050406030204" pitchFamily="18" charset="0"/>
                                </a:rPr>
                                <m:t>𝐿</m:t>
                              </m:r>
                              <m:r>
                                <a:rPr lang="en-IN">
                                  <a:latin typeface="Cambria Math" panose="02040503050406030204" pitchFamily="18" charset="0"/>
                                </a:rPr>
                                <m:t>−</m:t>
                              </m:r>
                              <m:r>
                                <a:rPr lang="en-IN" i="1">
                                  <a:latin typeface="Cambria Math" panose="02040503050406030204" pitchFamily="18" charset="0"/>
                                </a:rPr>
                                <m:t>𝑅</m:t>
                              </m:r>
                            </m:den>
                          </m:f>
                        </m:e>
                      </m:d>
                      <m:sSup>
                        <m:sSupPr>
                          <m:ctrlPr>
                            <a:rPr lang="en-IN" i="1">
                              <a:latin typeface="Cambria Math" panose="02040503050406030204" pitchFamily="18" charset="0"/>
                            </a:rPr>
                          </m:ctrlPr>
                        </m:sSupPr>
                        <m:e>
                          <m:r>
                            <m:rPr>
                              <m:nor/>
                            </m:rPr>
                            <a:rPr lang="en-IN" i="1">
                              <a:latin typeface="Cambria Math" panose="02040503050406030204" pitchFamily="18" charset="0"/>
                            </a:rPr>
                            <m:t>− </m:t>
                          </m:r>
                          <m:r>
                            <m:rPr>
                              <m:nor/>
                            </m:rPr>
                            <a:rPr lang="en-IN" i="1">
                              <a:latin typeface="Cambria Math" panose="02040503050406030204" pitchFamily="18" charset="0"/>
                            </a:rPr>
                            <m:t>sin</m:t>
                          </m:r>
                        </m:e>
                        <m:sup>
                          <m:r>
                            <a:rPr lang="en-IN">
                              <a:latin typeface="Cambria Math" panose="02040503050406030204" pitchFamily="18" charset="0"/>
                            </a:rPr>
                            <m:t>−1</m:t>
                          </m:r>
                        </m:sup>
                      </m:sSup>
                      <m:d>
                        <m:dPr>
                          <m:ctrlPr>
                            <a:rPr lang="en-IN" i="1">
                              <a:latin typeface="Cambria Math" panose="02040503050406030204" pitchFamily="18" charset="0"/>
                            </a:rPr>
                          </m:ctrlPr>
                        </m:dPr>
                        <m:e>
                          <m:f>
                            <m:fPr>
                              <m:ctrlPr>
                                <a:rPr lang="en-IN" i="1">
                                  <a:latin typeface="Cambria Math" panose="02040503050406030204" pitchFamily="18" charset="0"/>
                                </a:rPr>
                              </m:ctrlPr>
                            </m:fPr>
                            <m:num>
                              <m:r>
                                <m:rPr>
                                  <m:nor/>
                                </m:rPr>
                                <a:rPr lang="en-IN" i="1">
                                  <a:latin typeface="Cambria Math" panose="02040503050406030204" pitchFamily="18" charset="0"/>
                                </a:rPr>
                                <m:t>E</m:t>
                              </m:r>
                            </m:num>
                            <m:den>
                              <m:r>
                                <a:rPr lang="en-IN" i="1">
                                  <a:latin typeface="Cambria Math" panose="02040503050406030204" pitchFamily="18" charset="0"/>
                                </a:rPr>
                                <m:t>𝐿</m:t>
                              </m:r>
                              <m:r>
                                <a:rPr lang="en-IN">
                                  <a:latin typeface="Cambria Math" panose="02040503050406030204" pitchFamily="18" charset="0"/>
                                </a:rPr>
                                <m:t>+</m:t>
                              </m:r>
                              <m:r>
                                <a:rPr lang="en-IN" i="1">
                                  <a:latin typeface="Cambria Math" panose="02040503050406030204" pitchFamily="18" charset="0"/>
                                </a:rPr>
                                <m:t>𝑅</m:t>
                              </m:r>
                            </m:den>
                          </m:f>
                        </m:e>
                      </m:d>
                    </m:oMath>
                  </m:oMathPara>
                </a14:m>
                <a:endParaRPr lang="en-IN" dirty="0"/>
              </a:p>
            </p:txBody>
          </p:sp>
        </mc:Choice>
        <mc:Fallback xmlns="">
          <p:sp>
            <p:nvSpPr>
              <p:cNvPr id="58" name="Rectangle 57"/>
              <p:cNvSpPr>
                <a:spLocks noRot="1" noChangeAspect="1" noMove="1" noResize="1" noEditPoints="1" noAdjustHandles="1" noChangeArrowheads="1" noChangeShapeType="1" noTextEdit="1"/>
              </p:cNvSpPr>
              <p:nvPr/>
            </p:nvSpPr>
            <p:spPr>
              <a:xfrm>
                <a:off x="307645" y="3155967"/>
                <a:ext cx="3484993" cy="576376"/>
              </a:xfrm>
              <a:prstGeom prst="rect">
                <a:avLst/>
              </a:prstGeom>
              <a:blipFill>
                <a:blip r:embed="rId9"/>
                <a:stretch>
                  <a:fillRect/>
                </a:stretch>
              </a:blipFill>
            </p:spPr>
            <p:txBody>
              <a:bodyPr/>
              <a:lstStyle/>
              <a:p>
                <a:r>
                  <a:rPr lang="en-IN">
                    <a:noFill/>
                  </a:rPr>
                  <a:t> </a:t>
                </a:r>
              </a:p>
            </p:txBody>
          </p:sp>
        </mc:Fallback>
      </mc:AlternateContent>
      <p:sp>
        <p:nvSpPr>
          <p:cNvPr id="59" name="TextBox 58"/>
          <p:cNvSpPr txBox="1"/>
          <p:nvPr/>
        </p:nvSpPr>
        <p:spPr>
          <a:xfrm>
            <a:off x="6171429" y="2309097"/>
            <a:ext cx="226741" cy="307777"/>
          </a:xfrm>
          <a:prstGeom prst="rect">
            <a:avLst/>
          </a:prstGeom>
          <a:noFill/>
        </p:spPr>
        <p:txBody>
          <a:bodyPr wrap="square" rtlCol="0">
            <a:spAutoFit/>
          </a:bodyPr>
          <a:lstStyle/>
          <a:p>
            <a:r>
              <a:rPr lang="en-IN" dirty="0"/>
              <a:t>A</a:t>
            </a:r>
          </a:p>
        </p:txBody>
      </p:sp>
      <p:sp>
        <p:nvSpPr>
          <p:cNvPr id="60" name="Isosceles Triangle 59"/>
          <p:cNvSpPr/>
          <p:nvPr/>
        </p:nvSpPr>
        <p:spPr>
          <a:xfrm>
            <a:off x="2776655" y="3832460"/>
            <a:ext cx="169218" cy="14480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62" name="Rectangle 61"/>
              <p:cNvSpPr/>
              <p:nvPr/>
            </p:nvSpPr>
            <p:spPr>
              <a:xfrm>
                <a:off x="401458" y="3947782"/>
                <a:ext cx="2083006" cy="10913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IN" i="1">
                              <a:latin typeface="Cambria Math" panose="02040503050406030204" pitchFamily="18" charset="0"/>
                            </a:rPr>
                          </m:ctrlPr>
                        </m:mPr>
                        <m:mr>
                          <m:e>
                            <m:r>
                              <a:rPr lang="en-IN">
                                <a:latin typeface="Cambria Math" panose="02040503050406030204" pitchFamily="18" charset="0"/>
                              </a:rPr>
                              <m:t>∠</m:t>
                            </m:r>
                            <m:r>
                              <a:rPr lang="en-IN" i="1">
                                <a:latin typeface="Cambria Math" panose="02040503050406030204" pitchFamily="18" charset="0"/>
                              </a:rPr>
                              <m:t>𝑂</m:t>
                            </m:r>
                            <m:sSub>
                              <m:sSubPr>
                                <m:ctrlPr>
                                  <a:rPr lang="en-IN" i="1">
                                    <a:latin typeface="Cambria Math" panose="02040503050406030204" pitchFamily="18" charset="0"/>
                                  </a:rPr>
                                </m:ctrlPr>
                              </m:sSubPr>
                              <m:e>
                                <m:r>
                                  <a:rPr lang="en-IN" i="1">
                                    <a:latin typeface="Cambria Math" panose="02040503050406030204" pitchFamily="18" charset="0"/>
                                  </a:rPr>
                                  <m:t>𝐶</m:t>
                                </m:r>
                              </m:e>
                              <m:sub>
                                <m:r>
                                  <a:rPr lang="en-IN">
                                    <a:latin typeface="Cambria Math" panose="02040503050406030204" pitchFamily="18" charset="0"/>
                                  </a:rPr>
                                  <m:t>1</m:t>
                                </m:r>
                              </m:sub>
                            </m:sSub>
                            <m:r>
                              <a:rPr lang="en-IN" i="1">
                                <a:latin typeface="Cambria Math" panose="02040503050406030204" pitchFamily="18" charset="0"/>
                              </a:rPr>
                              <m:t>𝐴</m:t>
                            </m:r>
                            <m:r>
                              <a:rPr lang="en-IN">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sin</m:t>
                                </m:r>
                              </m:e>
                              <m:sup>
                                <m:r>
                                  <a:rPr lang="en-IN">
                                    <a:latin typeface="Cambria Math" panose="02040503050406030204" pitchFamily="18" charset="0"/>
                                  </a:rPr>
                                  <m:t>−1</m:t>
                                </m:r>
                              </m:sup>
                            </m:sSup>
                            <m:d>
                              <m:dPr>
                                <m:ctrlPr>
                                  <a:rPr lang="en-IN" i="1">
                                    <a:latin typeface="Cambria Math" panose="02040503050406030204" pitchFamily="18" charset="0"/>
                                  </a:rPr>
                                </m:ctrlPr>
                              </m:dPr>
                              <m:e>
                                <m:f>
                                  <m:fPr>
                                    <m:ctrlPr>
                                      <a:rPr lang="en-IN" i="1">
                                        <a:latin typeface="Cambria Math" panose="02040503050406030204" pitchFamily="18" charset="0"/>
                                      </a:rPr>
                                    </m:ctrlPr>
                                  </m:fPr>
                                  <m:num>
                                    <m:r>
                                      <a:rPr lang="en-IN" i="1">
                                        <a:latin typeface="Cambria Math" panose="02040503050406030204" pitchFamily="18" charset="0"/>
                                      </a:rPr>
                                      <m:t>𝐸</m:t>
                                    </m:r>
                                  </m:num>
                                  <m:den>
                                    <m:r>
                                      <a:rPr lang="en-IN" i="1">
                                        <a:latin typeface="Cambria Math" panose="02040503050406030204" pitchFamily="18" charset="0"/>
                                      </a:rPr>
                                      <m:t>𝐿</m:t>
                                    </m:r>
                                    <m:r>
                                      <a:rPr lang="en-IN">
                                        <a:latin typeface="Cambria Math" panose="02040503050406030204" pitchFamily="18" charset="0"/>
                                      </a:rPr>
                                      <m:t>−</m:t>
                                    </m:r>
                                    <m:r>
                                      <a:rPr lang="en-IN" i="1">
                                        <a:latin typeface="Cambria Math" panose="02040503050406030204" pitchFamily="18" charset="0"/>
                                      </a:rPr>
                                      <m:t>𝑅</m:t>
                                    </m:r>
                                  </m:den>
                                </m:f>
                              </m:e>
                            </m:d>
                          </m:e>
                        </m:mr>
                        <m:mr>
                          <m:e>
                            <m:r>
                              <a:rPr lang="en-IN">
                                <a:latin typeface="Cambria Math" panose="02040503050406030204" pitchFamily="18" charset="0"/>
                              </a:rPr>
                              <m:t>∠</m:t>
                            </m:r>
                            <m:r>
                              <a:rPr lang="en-IN" i="1">
                                <a:latin typeface="Cambria Math" panose="02040503050406030204" pitchFamily="18" charset="0"/>
                              </a:rPr>
                              <m:t>𝑂</m:t>
                            </m:r>
                            <m:sSub>
                              <m:sSubPr>
                                <m:ctrlPr>
                                  <a:rPr lang="en-IN" i="1">
                                    <a:latin typeface="Cambria Math" panose="02040503050406030204" pitchFamily="18" charset="0"/>
                                  </a:rPr>
                                </m:ctrlPr>
                              </m:sSubPr>
                              <m:e>
                                <m:r>
                                  <a:rPr lang="en-IN" i="1">
                                    <a:latin typeface="Cambria Math" panose="02040503050406030204" pitchFamily="18" charset="0"/>
                                  </a:rPr>
                                  <m:t>𝐶</m:t>
                                </m:r>
                              </m:e>
                              <m:sub>
                                <m:r>
                                  <a:rPr lang="en-IN">
                                    <a:latin typeface="Cambria Math" panose="02040503050406030204" pitchFamily="18" charset="0"/>
                                  </a:rPr>
                                  <m:t>2</m:t>
                                </m:r>
                              </m:sub>
                            </m:sSub>
                            <m:r>
                              <a:rPr lang="en-IN" i="1">
                                <a:latin typeface="Cambria Math" panose="02040503050406030204" pitchFamily="18" charset="0"/>
                              </a:rPr>
                              <m:t>𝐴</m:t>
                            </m:r>
                            <m:r>
                              <a:rPr lang="en-IN">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sin</m:t>
                                </m:r>
                              </m:e>
                              <m:sup>
                                <m:r>
                                  <a:rPr lang="en-IN">
                                    <a:latin typeface="Cambria Math" panose="02040503050406030204" pitchFamily="18" charset="0"/>
                                  </a:rPr>
                                  <m:t>−1</m:t>
                                </m:r>
                              </m:sup>
                            </m:sSup>
                            <m:d>
                              <m:dPr>
                                <m:ctrlPr>
                                  <a:rPr lang="en-IN" i="1">
                                    <a:latin typeface="Cambria Math" panose="02040503050406030204" pitchFamily="18" charset="0"/>
                                  </a:rPr>
                                </m:ctrlPr>
                              </m:dPr>
                              <m:e>
                                <m:f>
                                  <m:fPr>
                                    <m:ctrlPr>
                                      <a:rPr lang="en-IN" i="1">
                                        <a:latin typeface="Cambria Math" panose="02040503050406030204" pitchFamily="18" charset="0"/>
                                      </a:rPr>
                                    </m:ctrlPr>
                                  </m:fPr>
                                  <m:num>
                                    <m:r>
                                      <a:rPr lang="en-IN" i="1">
                                        <a:latin typeface="Cambria Math" panose="02040503050406030204" pitchFamily="18" charset="0"/>
                                      </a:rPr>
                                      <m:t>𝐸</m:t>
                                    </m:r>
                                  </m:num>
                                  <m:den>
                                    <m:r>
                                      <a:rPr lang="en-IN" i="1">
                                        <a:latin typeface="Cambria Math" panose="02040503050406030204" pitchFamily="18" charset="0"/>
                                      </a:rPr>
                                      <m:t>𝐿</m:t>
                                    </m:r>
                                    <m:r>
                                      <a:rPr lang="en-IN">
                                        <a:latin typeface="Cambria Math" panose="02040503050406030204" pitchFamily="18" charset="0"/>
                                      </a:rPr>
                                      <m:t>+</m:t>
                                    </m:r>
                                    <m:r>
                                      <a:rPr lang="en-IN" i="1">
                                        <a:latin typeface="Cambria Math" panose="02040503050406030204" pitchFamily="18" charset="0"/>
                                      </a:rPr>
                                      <m:t>𝑅</m:t>
                                    </m:r>
                                  </m:den>
                                </m:f>
                              </m:e>
                            </m:d>
                          </m:e>
                        </m:mr>
                      </m:m>
                    </m:oMath>
                  </m:oMathPara>
                </a14:m>
                <a:endParaRPr lang="en-IN" dirty="0"/>
              </a:p>
            </p:txBody>
          </p:sp>
        </mc:Choice>
        <mc:Fallback xmlns="">
          <p:sp>
            <p:nvSpPr>
              <p:cNvPr id="62" name="Rectangle 61"/>
              <p:cNvSpPr>
                <a:spLocks noRot="1" noChangeAspect="1" noMove="1" noResize="1" noEditPoints="1" noAdjustHandles="1" noChangeArrowheads="1" noChangeShapeType="1" noTextEdit="1"/>
              </p:cNvSpPr>
              <p:nvPr/>
            </p:nvSpPr>
            <p:spPr>
              <a:xfrm>
                <a:off x="401458" y="3947782"/>
                <a:ext cx="2083006" cy="1091389"/>
              </a:xfrm>
              <a:prstGeom prst="rect">
                <a:avLst/>
              </a:prstGeom>
              <a:blipFill>
                <a:blip r:embed="rId10"/>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888627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6"/>
          <p:cNvSpPr txBox="1">
            <a:spLocks noGrp="1"/>
          </p:cNvSpPr>
          <p:nvPr>
            <p:ph type="ctrTitle"/>
          </p:nvPr>
        </p:nvSpPr>
        <p:spPr>
          <a:xfrm flipH="1">
            <a:off x="4847211" y="2553180"/>
            <a:ext cx="3690300" cy="4533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2400"/>
              <a:buNone/>
            </a:pPr>
            <a:r>
              <a:rPr lang="en-IN" dirty="0"/>
              <a:t>ANALYSIS</a:t>
            </a:r>
            <a:endParaRPr dirty="0"/>
          </a:p>
        </p:txBody>
      </p:sp>
      <p:sp>
        <p:nvSpPr>
          <p:cNvPr id="647" name="Google Shape;647;p46"/>
          <p:cNvSpPr txBox="1">
            <a:spLocks noGrp="1"/>
          </p:cNvSpPr>
          <p:nvPr>
            <p:ph type="title" idx="2"/>
          </p:nvPr>
        </p:nvSpPr>
        <p:spPr>
          <a:xfrm flipH="1">
            <a:off x="2133750" y="2105829"/>
            <a:ext cx="20001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500"/>
              <a:buNone/>
            </a:pPr>
            <a:r>
              <a:rPr lang="en" dirty="0"/>
              <a:t>02</a:t>
            </a:r>
            <a:endParaRPr dirty="0"/>
          </a:p>
        </p:txBody>
      </p:sp>
      <p:sp>
        <p:nvSpPr>
          <p:cNvPr id="648" name="Google Shape;648;p46"/>
          <p:cNvSpPr txBox="1">
            <a:spLocks noGrp="1"/>
          </p:cNvSpPr>
          <p:nvPr>
            <p:ph type="subTitle" idx="1"/>
          </p:nvPr>
        </p:nvSpPr>
        <p:spPr>
          <a:xfrm flipH="1">
            <a:off x="5977611" y="2837721"/>
            <a:ext cx="2559900" cy="577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IN" dirty="0"/>
              <a:t>Position, Velocity and Acceleration Analysis</a:t>
            </a:r>
            <a:endParaRPr dirty="0"/>
          </a:p>
        </p:txBody>
      </p:sp>
    </p:spTree>
    <p:extLst>
      <p:ext uri="{BB962C8B-B14F-4D97-AF65-F5344CB8AC3E}">
        <p14:creationId xmlns:p14="http://schemas.microsoft.com/office/powerpoint/2010/main" val="2764756898"/>
      </p:ext>
    </p:extLst>
  </p:cSld>
  <p:clrMapOvr>
    <a:masterClrMapping/>
  </p:clrMapOvr>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TotalTime>
  <Words>921</Words>
  <Application>Microsoft Office PowerPoint</Application>
  <PresentationFormat>On-screen Show (16:9)</PresentationFormat>
  <Paragraphs>202</Paragraphs>
  <Slides>26</Slides>
  <Notes>17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26</vt:i4>
      </vt:variant>
    </vt:vector>
  </HeadingPairs>
  <TitlesOfParts>
    <vt:vector size="39" baseType="lpstr">
      <vt:lpstr>Cambria Math</vt:lpstr>
      <vt:lpstr>Wingdings</vt:lpstr>
      <vt:lpstr>Calibri</vt:lpstr>
      <vt:lpstr>Fira Sans Extra Condensed Medium</vt:lpstr>
      <vt:lpstr>Arial</vt:lpstr>
      <vt:lpstr>Roboto Condensed Light</vt:lpstr>
      <vt:lpstr>Hind Vadodara Light</vt:lpstr>
      <vt:lpstr>Teko Light</vt:lpstr>
      <vt:lpstr>Nunito Light</vt:lpstr>
      <vt:lpstr>Raleway</vt:lpstr>
      <vt:lpstr>Science Fair Newsletter by Slidesgo</vt:lpstr>
      <vt:lpstr>Equation</vt:lpstr>
      <vt:lpstr>MathType 7.0 Equation</vt:lpstr>
      <vt:lpstr>OFFSET SLIDER CRANK MECHANISM 19PHY113-COMPUTATIONAL ENGINEERING MECHANICS</vt:lpstr>
      <vt:lpstr>TABLE OF CONTENTS</vt:lpstr>
      <vt:lpstr>01</vt:lpstr>
      <vt:lpstr>Grashof Criteria</vt:lpstr>
      <vt:lpstr>Slider Crank Mechanism</vt:lpstr>
      <vt:lpstr>Slider Crank Mechanism</vt:lpstr>
      <vt:lpstr>QUICK RETURN MECHANISM</vt:lpstr>
      <vt:lpstr>Advantage of Offset</vt:lpstr>
      <vt:lpstr>ANALYSIS</vt:lpstr>
      <vt:lpstr>POSITION ANALYSIS</vt:lpstr>
      <vt:lpstr>Case 1 : θ_2 given </vt:lpstr>
      <vt:lpstr>Case 2 : θ_3 given </vt:lpstr>
      <vt:lpstr>Case 3 : r_1 given </vt:lpstr>
      <vt:lpstr>PowerPoint Presentation</vt:lpstr>
      <vt:lpstr>VELOCITY ANALYSIS</vt:lpstr>
      <vt:lpstr>Python Code -Velocity Analysis  </vt:lpstr>
      <vt:lpstr>PowerPoint Presentation</vt:lpstr>
      <vt:lpstr>Python Code -Acceleration Analysis  </vt:lpstr>
      <vt:lpstr>SIMULATION</vt:lpstr>
      <vt:lpstr>SIMULATION</vt:lpstr>
      <vt:lpstr>PowerPoint Presentation</vt:lpstr>
      <vt:lpstr>OUTPUT PLOT</vt:lpstr>
      <vt:lpstr>APPLICATIONS OF SLIDER CRANK MECHANISM</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OFFSET SLIDER CRANK MECHANISM 19PHY113-COMPUTATIONAL ENGINEERING MECHANICS</dc:title>
  <dc:creator>ADMIN</dc:creator>
  <cp:lastModifiedBy>Deepthi Sudharsan</cp:lastModifiedBy>
  <cp:revision>22</cp:revision>
  <dcterms:modified xsi:type="dcterms:W3CDTF">2020-06-22T05:33:27Z</dcterms:modified>
</cp:coreProperties>
</file>